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89" r:id="rId2"/>
    <p:sldId id="290" r:id="rId3"/>
    <p:sldId id="292" r:id="rId4"/>
    <p:sldId id="293" r:id="rId5"/>
    <p:sldId id="297" r:id="rId6"/>
    <p:sldId id="298" r:id="rId7"/>
    <p:sldId id="299" r:id="rId8"/>
    <p:sldId id="300" r:id="rId9"/>
    <p:sldId id="301" r:id="rId10"/>
    <p:sldId id="302" r:id="rId11"/>
    <p:sldId id="28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énes CSALA" initials="DC" lastIdx="1" clrIdx="0">
    <p:extLst>
      <p:ext uri="{19B8F6BF-5375-455C-9EA6-DF929625EA0E}">
        <p15:presenceInfo xmlns:p15="http://schemas.microsoft.com/office/powerpoint/2012/main" userId="f3f680a857a6f26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2C2B"/>
    <a:srgbClr val="2F2929"/>
    <a:srgbClr val="426790"/>
    <a:srgbClr val="EDEEF2"/>
    <a:srgbClr val="E3E3E3"/>
    <a:srgbClr val="E6E6E6"/>
    <a:srgbClr val="FFFFFF"/>
    <a:srgbClr val="563794"/>
    <a:srgbClr val="EEF0F4"/>
    <a:srgbClr val="F1F2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5" autoAdjust="0"/>
    <p:restoredTop sz="94660"/>
  </p:normalViewPr>
  <p:slideViewPr>
    <p:cSldViewPr snapToGrid="0">
      <p:cViewPr varScale="1">
        <p:scale>
          <a:sx n="73" d="100"/>
          <a:sy n="73" d="100"/>
        </p:scale>
        <p:origin x="3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svg>
</file>

<file path=ppt/media/image14.jpeg>
</file>

<file path=ppt/media/image15.png>
</file>

<file path=ppt/media/image16.png>
</file>

<file path=ppt/media/image17.jpe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jpg>
</file>

<file path=ppt/media/image24.png>
</file>

<file path=ppt/media/image25.jpg>
</file>

<file path=ppt/media/image26.jpg>
</file>

<file path=ppt/media/image27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424A8F-422B-4B6A-A102-C9311DF0A291}" type="datetimeFigureOut">
              <a:rPr lang="en-GB" smtClean="0"/>
              <a:t>29/12/2019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F6B3B1-737D-4AD0-8894-77A8A19B4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3232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arboncatalogue.coclear.co/?sector=all&amp;company=all&amp;year=2015&amp;sort=sector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arboncatalogue.coclear.co/?sector=all&amp;company=all&amp;year=2015&amp;sort=sector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https://carboncatalogue.coclear.co/?sector=all&amp;company=all&amp;year=2015&amp;sort=sector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6B3B1-737D-4AD0-8894-77A8A19B47E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561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https://carboncatalogue.coclear.co/?sector=all&amp;company=all&amp;year=2015&amp;sort=sector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F6B3B1-737D-4AD0-8894-77A8A19B47E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4522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A6D60-129F-4B77-9DF7-74D9565F4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349FC3-4429-44E5-B60B-AFFEA6211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2254B-D6CD-4B1A-A8DE-68C21FEE1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699B2-5C8C-4602-A6AE-018306B8B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422B72-A50F-48C5-BB71-485644377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760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2AE75-537D-4128-AFB9-A1D425A1C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06EB56-89EE-4855-9F10-53084F002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BEA37-3192-465E-BB94-C3414FC24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9E813-ADBF-4B29-9FE1-9BBDC15DC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7FD7D-0ECB-42DE-B678-3AC9586CB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F8CBD0-795A-43B6-B8FA-393B7BF1FB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6A5CDF-7747-4956-938F-68CB68BAF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2C813-7878-4C9B-95D5-462A315C4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B1BD8-F4F9-4DCD-A1FC-719B0B272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10C18-0A3E-461A-9539-2EC3B9894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2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45ACB-699D-4A2F-B815-CECF4593D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EA45E-F43E-426E-8B2E-D8EE3B9F6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D05C5-A225-4245-A8A5-AC405531E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070DFE-CE8A-4491-A398-7A6F11564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6DDFA-D9CC-42AE-BC2B-933F4A692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921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EE5B6-51B1-43BA-AE6A-D5138ADA5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033795-1C41-4AE8-9E14-B7CF15A55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030FB9-0CC9-4001-9F9E-1E5CAEE17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E6882-14E7-426A-BDF9-E414EB2B3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8975D-3318-4B37-A5BF-90F1BEE6A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28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9E083-AAC8-4AD0-A14E-9A0C9EC83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EA1CD-12CA-447D-A07D-6C6A7D22CF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1822F-A0C3-4F21-B7FC-F15C0F8CC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74CDB4-ED6E-447F-A163-8C8552CF2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AF415-B4B0-482E-BF3B-EF0C204BC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CC791D-47BA-46FC-8D79-D4FA54D36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66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D1336-7F27-4852-8C66-F32A8C90B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97A9E-F0B2-45BF-AB34-B6D8BCB68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EA1BD6-0EB6-423A-B653-536559F679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5F70DD-AD10-41BA-B0C5-A20453076A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5BC6DE-0FED-4472-B6B6-478275C9D2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C29437-CC5A-495A-824C-EB729FB6F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024630-3AD5-476A-99AF-23352EEB7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E2C63A-B9C0-4B6C-90FB-3AA2FAC7A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95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172E-8ADE-4D49-B311-F58B7831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3DC974-615E-46CC-9803-BC57EFE33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5305FA-5F34-4397-8D3F-1D6A66EBD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F26D78-81FF-4D69-A1BB-5366BED99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47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CD36DB-5A74-4261-A1BD-CE51B4F9A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EDDDCD-9113-48BF-A76A-457D6E271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A00F5-3187-40F2-BB35-948F30D7D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932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D84B8-9541-4F85-9018-730056D8C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2E48-D6A1-4C42-86C9-B0BAB94FE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FD60D8-7E78-4CC1-A71D-42B05B0D80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DB4FB-D5C5-4949-8DDD-39477C14D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A0A1A-5DFA-4053-8CE9-A9E26503F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5F24DA-1B23-410E-9E76-971FCFEF2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54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E0E02-8A94-43E2-B8C9-006A119CD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25882F-51AA-4DF9-8841-12FD808F04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BA655-F32A-4F32-B6F0-A629A8843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8036D-4C7E-43F8-8816-ADB1759E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78676-3443-4825-A26C-1E2D88220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EF602-8E51-4570-BEC6-2EA398EDC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7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03723B-FCB0-4099-BDD6-545FBC977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64A4C-A53D-4FAE-B589-64F6E3A3B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28A94-AF8B-4F97-926E-33F28B48C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8E0FF-2D50-4C17-A871-A3C9A189B845}" type="datetimeFigureOut">
              <a:rPr lang="en-US" smtClean="0"/>
              <a:t>12/29/2019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E6252-B82B-4F55-9D69-96F8E9BE67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13BCC-CEB0-4F76-827B-5F17E7A2F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94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10" Type="http://schemas.microsoft.com/office/2007/relationships/hdphoto" Target="../media/hdphoto2.wdp"/><Relationship Id="rId4" Type="http://schemas.microsoft.com/office/2007/relationships/hdphoto" Target="../media/hdphoto1.wdp"/><Relationship Id="rId9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12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10.png"/><Relationship Id="rId4" Type="http://schemas.openxmlformats.org/officeDocument/2006/relationships/image" Target="../media/image3.sv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microsoft.com/office/2007/relationships/hdphoto" Target="../media/hdphoto1.wdp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microsoft.com/office/2007/relationships/hdphoto" Target="../media/hdphoto1.wdp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jpg"/><Relationship Id="rId4" Type="http://schemas.microsoft.com/office/2007/relationships/hdphoto" Target="../media/hdphoto1.wdp"/><Relationship Id="rId9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microsoft.com/office/2007/relationships/hdphoto" Target="../media/hdphoto1.wdp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microsoft.com/office/2007/relationships/hdphoto" Target="../media/hdphoto1.wdp"/><Relationship Id="rId7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93904BE-49BA-4F71-817A-9C4F4C6A79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DDDEE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286F96-CD7C-402F-B5D9-630578F936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2" t="69458" r="74616" b="1778"/>
          <a:stretch/>
        </p:blipFill>
        <p:spPr>
          <a:xfrm flipV="1">
            <a:off x="9231021" y="4533014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49B295E-43C5-4E83-86B1-EEF26E364D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61" t="69458" r="49717" b="1778"/>
          <a:stretch/>
        </p:blipFill>
        <p:spPr>
          <a:xfrm flipH="1" flipV="1">
            <a:off x="0" y="4533014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2E20115-0F90-4E79-B0F3-D6D97BC89E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50" t="69458" r="25228" b="1778"/>
          <a:stretch/>
        </p:blipFill>
        <p:spPr>
          <a:xfrm>
            <a:off x="9231021" y="-58479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A06556A-BD41-4AF6-AE6B-937AEDD6DB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42" t="69458" r="536" b="1778"/>
          <a:stretch/>
        </p:blipFill>
        <p:spPr>
          <a:xfrm flipH="1">
            <a:off x="0" y="0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1AE4F4D-7641-4C88-BD49-6FEE5A2298FC}"/>
              </a:ext>
            </a:extLst>
          </p:cNvPr>
          <p:cNvSpPr/>
          <p:nvPr/>
        </p:nvSpPr>
        <p:spPr>
          <a:xfrm>
            <a:off x="0" y="58478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4335E61-C723-4D0B-BA4A-BC96AB015E28}"/>
              </a:ext>
            </a:extLst>
          </p:cNvPr>
          <p:cNvSpPr/>
          <p:nvPr/>
        </p:nvSpPr>
        <p:spPr>
          <a:xfrm flipV="1">
            <a:off x="87085" y="4474537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D16FF8-80CE-4B7E-8920-6C23C9839E2F}"/>
              </a:ext>
            </a:extLst>
          </p:cNvPr>
          <p:cNvSpPr/>
          <p:nvPr/>
        </p:nvSpPr>
        <p:spPr>
          <a:xfrm flipH="1" flipV="1">
            <a:off x="9143936" y="4474537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B739B08-BE79-49BF-AC0A-9D8540788723}"/>
              </a:ext>
            </a:extLst>
          </p:cNvPr>
          <p:cNvSpPr/>
          <p:nvPr/>
        </p:nvSpPr>
        <p:spPr>
          <a:xfrm flipH="1">
            <a:off x="9143936" y="58477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EAEDBA-9BFD-4BD8-ACD0-76749C152DDF}"/>
              </a:ext>
            </a:extLst>
          </p:cNvPr>
          <p:cNvSpPr txBox="1"/>
          <p:nvPr/>
        </p:nvSpPr>
        <p:spPr>
          <a:xfrm>
            <a:off x="261452" y="2307268"/>
            <a:ext cx="117561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5700" b="1" dirty="0">
                <a:solidFill>
                  <a:srgbClr val="488E74"/>
                </a:solidFill>
                <a:latin typeface="Bahnschrift" panose="020B0502040204020203" pitchFamily="34" charset="0"/>
              </a:rPr>
              <a:t>I</a:t>
            </a:r>
            <a:r>
              <a:rPr lang="en-GB" sz="5700" b="1" dirty="0">
                <a:solidFill>
                  <a:srgbClr val="488E74"/>
                </a:solidFill>
                <a:latin typeface="Bahnschrift" panose="020B0502040204020203" pitchFamily="34" charset="0"/>
              </a:rPr>
              <a:t>I</a:t>
            </a:r>
            <a:r>
              <a:rPr lang="ro-RO" sz="5700" b="1" dirty="0">
                <a:solidFill>
                  <a:srgbClr val="488E74"/>
                </a:solidFill>
                <a:latin typeface="Bahnschrift" panose="020B0502040204020203" pitchFamily="34" charset="0"/>
              </a:rPr>
              <a:t>. erd</a:t>
            </a:r>
            <a:r>
              <a:rPr lang="hu-HU" sz="5700" b="1" dirty="0">
                <a:solidFill>
                  <a:srgbClr val="488E74"/>
                </a:solidFill>
                <a:latin typeface="Bahnschrift" panose="020B0502040204020203" pitchFamily="34" charset="0"/>
              </a:rPr>
              <a:t>élyi adatviz</a:t>
            </a:r>
            <a:br>
              <a:rPr lang="hu-HU" sz="5600" b="1" dirty="0">
                <a:solidFill>
                  <a:srgbClr val="488E74"/>
                </a:solidFill>
                <a:latin typeface="Bahnschrift" panose="020B0502040204020203" pitchFamily="34" charset="0"/>
              </a:rPr>
            </a:br>
            <a:r>
              <a:rPr lang="en-GB" sz="5600" b="1" dirty="0">
                <a:solidFill>
                  <a:srgbClr val="488E74"/>
                </a:solidFill>
                <a:latin typeface="Bahnschrift" panose="020B0502040204020203" pitchFamily="34" charset="0"/>
              </a:rPr>
              <a:t>mini-</a:t>
            </a:r>
            <a:r>
              <a:rPr lang="en-GB" sz="5600" b="1" dirty="0" err="1">
                <a:solidFill>
                  <a:srgbClr val="488E74"/>
                </a:solidFill>
                <a:latin typeface="Bahnschrift" panose="020B0502040204020203" pitchFamily="34" charset="0"/>
              </a:rPr>
              <a:t>konferencia</a:t>
            </a:r>
            <a:endParaRPr lang="hu-HU" sz="5600" b="1" dirty="0">
              <a:solidFill>
                <a:srgbClr val="488E74"/>
              </a:solidFill>
              <a:latin typeface="Bahnschrift" panose="020B0502040204020203" pitchFamily="34" charset="0"/>
            </a:endParaRPr>
          </a:p>
        </p:txBody>
      </p:sp>
      <p:pic>
        <p:nvPicPr>
          <p:cNvPr id="37" name="Graphic 36" descr="Lecturer">
            <a:extLst>
              <a:ext uri="{FF2B5EF4-FFF2-40B4-BE49-F238E27FC236}">
                <a16:creationId xmlns:a16="http://schemas.microsoft.com/office/drawing/2014/main" id="{D644C7B3-84CB-4571-9ACB-141BE91FA3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01020" y="2501063"/>
            <a:ext cx="1488775" cy="1488775"/>
          </a:xfrm>
          <a:prstGeom prst="rect">
            <a:avLst/>
          </a:prstGeom>
        </p:spPr>
      </p:pic>
      <p:pic>
        <p:nvPicPr>
          <p:cNvPr id="38" name="Graphic 37" descr="Bar chart">
            <a:extLst>
              <a:ext uri="{FF2B5EF4-FFF2-40B4-BE49-F238E27FC236}">
                <a16:creationId xmlns:a16="http://schemas.microsoft.com/office/drawing/2014/main" id="{41F23D77-FCA2-42B2-A7D9-049E09F4B4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4431" y="2439174"/>
            <a:ext cx="1736124" cy="1736124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90982B89-8415-40F4-BBA7-BF115701AEE3}"/>
              </a:ext>
            </a:extLst>
          </p:cNvPr>
          <p:cNvSpPr/>
          <p:nvPr/>
        </p:nvSpPr>
        <p:spPr>
          <a:xfrm rot="16200000" flipH="1">
            <a:off x="6121543" y="2177441"/>
            <a:ext cx="36000" cy="4997788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F428EF3-6E9A-4747-B677-767EAEAC54C2}"/>
              </a:ext>
            </a:extLst>
          </p:cNvPr>
          <p:cNvSpPr/>
          <p:nvPr/>
        </p:nvSpPr>
        <p:spPr>
          <a:xfrm rot="16200000" flipH="1">
            <a:off x="6121543" y="-698744"/>
            <a:ext cx="36000" cy="4997788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7F935A-C036-40F7-B3C8-CD8B1D4243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3563" y="416141"/>
            <a:ext cx="4997788" cy="10404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D71E3051-8070-4527-845C-5031463787E1}"/>
              </a:ext>
            </a:extLst>
          </p:cNvPr>
          <p:cNvSpPr txBox="1"/>
          <p:nvPr/>
        </p:nvSpPr>
        <p:spPr>
          <a:xfrm>
            <a:off x="6925958" y="5545467"/>
            <a:ext cx="2217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400" dirty="0">
                <a:solidFill>
                  <a:srgbClr val="426790"/>
                </a:solidFill>
                <a:latin typeface="Bahnschrift" panose="020B0502040204020203" pitchFamily="34" charset="0"/>
              </a:rPr>
              <a:t>Kolozsvár</a:t>
            </a:r>
          </a:p>
          <a:p>
            <a:pPr algn="ctr"/>
            <a:r>
              <a:rPr lang="hu-HU" sz="2400" dirty="0">
                <a:solidFill>
                  <a:srgbClr val="426790"/>
                </a:solidFill>
                <a:latin typeface="Bahnschrift" panose="020B0502040204020203" pitchFamily="34" charset="0"/>
              </a:rPr>
              <a:t>2</a:t>
            </a:r>
            <a:r>
              <a:rPr lang="ro-RO" sz="2400" dirty="0">
                <a:solidFill>
                  <a:srgbClr val="426790"/>
                </a:solidFill>
                <a:latin typeface="Bahnschrift" panose="020B0502040204020203" pitchFamily="34" charset="0"/>
              </a:rPr>
              <a:t>0</a:t>
            </a:r>
            <a:r>
              <a:rPr lang="en-GB" sz="2400" dirty="0">
                <a:solidFill>
                  <a:srgbClr val="426790"/>
                </a:solidFill>
                <a:latin typeface="Bahnschrift" panose="020B0502040204020203" pitchFamily="34" charset="0"/>
              </a:rPr>
              <a:t>20</a:t>
            </a:r>
            <a:r>
              <a:rPr lang="ro-RO" sz="2400" dirty="0">
                <a:solidFill>
                  <a:srgbClr val="426790"/>
                </a:solidFill>
                <a:latin typeface="Bahnschrift" panose="020B0502040204020203" pitchFamily="34" charset="0"/>
              </a:rPr>
              <a:t> </a:t>
            </a:r>
            <a:r>
              <a:rPr lang="hu-HU" sz="2400" dirty="0">
                <a:solidFill>
                  <a:srgbClr val="426790"/>
                </a:solidFill>
                <a:latin typeface="Bahnschrift" panose="020B0502040204020203" pitchFamily="34" charset="0"/>
              </a:rPr>
              <a:t>j</a:t>
            </a:r>
            <a:r>
              <a:rPr lang="en-GB" sz="2400" dirty="0" err="1">
                <a:solidFill>
                  <a:srgbClr val="426790"/>
                </a:solidFill>
                <a:latin typeface="Bahnschrift" panose="020B0502040204020203" pitchFamily="34" charset="0"/>
              </a:rPr>
              <a:t>anu</a:t>
            </a:r>
            <a:r>
              <a:rPr lang="hu-HU" sz="2400" dirty="0">
                <a:solidFill>
                  <a:srgbClr val="426790"/>
                </a:solidFill>
                <a:latin typeface="Bahnschrift" panose="020B0502040204020203" pitchFamily="34" charset="0"/>
              </a:rPr>
              <a:t>ár 1</a:t>
            </a:r>
            <a:r>
              <a:rPr lang="en-GB" sz="2400" dirty="0">
                <a:solidFill>
                  <a:srgbClr val="426790"/>
                </a:solidFill>
                <a:latin typeface="Bahnschrift" panose="020B0502040204020203" pitchFamily="34" charset="0"/>
              </a:rPr>
              <a:t>1</a:t>
            </a:r>
            <a:r>
              <a:rPr lang="hu-HU" sz="2400" dirty="0">
                <a:solidFill>
                  <a:srgbClr val="426790"/>
                </a:solidFill>
                <a:latin typeface="Bahnschrift" panose="020B0502040204020203" pitchFamily="34" charset="0"/>
              </a:rPr>
              <a:t> </a:t>
            </a:r>
          </a:p>
        </p:txBody>
      </p:sp>
      <p:pic>
        <p:nvPicPr>
          <p:cNvPr id="47" name="Picture 2" descr="Babeș–Bolyai Tudományegyetem - LOGO">
            <a:extLst>
              <a:ext uri="{FF2B5EF4-FFF2-40B4-BE49-F238E27FC236}">
                <a16:creationId xmlns:a16="http://schemas.microsoft.com/office/drawing/2014/main" id="{62C68649-B6DA-453F-A538-62C198A74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1451" y="5545467"/>
            <a:ext cx="2476500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Graphic 47" descr="Marker">
            <a:extLst>
              <a:ext uri="{FF2B5EF4-FFF2-40B4-BE49-F238E27FC236}">
                <a16:creationId xmlns:a16="http://schemas.microsoft.com/office/drawing/2014/main" id="{C35A6209-8C2D-48E4-9CE4-AD223DDA719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638437" y="5381508"/>
            <a:ext cx="592584" cy="59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038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BE6D0AE-E09D-422C-A655-915EAC6B82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18" t="11497" r="51205" b="35967"/>
          <a:stretch/>
        </p:blipFill>
        <p:spPr bwMode="auto">
          <a:xfrm flipH="1">
            <a:off x="7059705" y="2235945"/>
            <a:ext cx="5132294" cy="487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46B0668-7893-4C48-8D13-5BC875003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548" y="222080"/>
            <a:ext cx="2410908" cy="501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8F1A5-5D61-4489-9D89-F5BF1EA5F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535" y="848712"/>
            <a:ext cx="2272545" cy="931490"/>
          </a:xfrm>
          <a:prstGeom prst="rect">
            <a:avLst/>
          </a:prstGeom>
        </p:spPr>
      </p:pic>
      <p:pic>
        <p:nvPicPr>
          <p:cNvPr id="31" name="Picture 2" descr="Babeș–Bolyai Tudományegyetem - LOGO">
            <a:extLst>
              <a:ext uri="{FF2B5EF4-FFF2-40B4-BE49-F238E27FC236}">
                <a16:creationId xmlns:a16="http://schemas.microsoft.com/office/drawing/2014/main" id="{0234AFB0-0B19-4BE8-AD16-4B9CF99EB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35" y="5610784"/>
            <a:ext cx="1107210" cy="383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11E890-2CB0-4EC5-9C33-7B2F1AC584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548" y="6072479"/>
            <a:ext cx="1279862" cy="61982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36AB292-E3F7-477A-9C74-F2192074E7F4}"/>
              </a:ext>
            </a:extLst>
          </p:cNvPr>
          <p:cNvSpPr txBox="1"/>
          <p:nvPr/>
        </p:nvSpPr>
        <p:spPr>
          <a:xfrm>
            <a:off x="243548" y="2979976"/>
            <a:ext cx="28203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. erd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élyi adatviz</a:t>
            </a:r>
            <a:b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mini-</a:t>
            </a:r>
            <a:r>
              <a:rPr lang="en-GB" sz="20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konferencia</a:t>
            </a:r>
            <a:endParaRPr lang="hu-HU" sz="20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2136A-CC04-4C38-BB27-BC7E3FBC0C7D}"/>
              </a:ext>
            </a:extLst>
          </p:cNvPr>
          <p:cNvSpPr/>
          <p:nvPr/>
        </p:nvSpPr>
        <p:spPr>
          <a:xfrm rot="16200000" flipH="1">
            <a:off x="1282575" y="1507339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2E18F5-025A-474F-A1F8-599D4F3E12D8}"/>
              </a:ext>
            </a:extLst>
          </p:cNvPr>
          <p:cNvSpPr/>
          <p:nvPr/>
        </p:nvSpPr>
        <p:spPr>
          <a:xfrm rot="16200000" flipH="1">
            <a:off x="1282575" y="3017141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161D23C-43AF-41DC-894E-7093A1DFF45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0350" t="69458" r="25228" b="1778"/>
          <a:stretch/>
        </p:blipFill>
        <p:spPr>
          <a:xfrm>
            <a:off x="10145123" y="-477064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8835DA8-80E4-4AB3-9246-80211254E5DF}"/>
              </a:ext>
            </a:extLst>
          </p:cNvPr>
          <p:cNvSpPr/>
          <p:nvPr/>
        </p:nvSpPr>
        <p:spPr>
          <a:xfrm flipH="1">
            <a:off x="10058038" y="-360108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E6E6E6">
                  <a:alpha val="0"/>
                </a:srgbClr>
              </a:gs>
              <a:gs pos="41000">
                <a:srgbClr val="E6E6E6">
                  <a:alpha val="0"/>
                </a:srgbClr>
              </a:gs>
              <a:gs pos="78000">
                <a:srgbClr val="E6E6E6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5FA103-A86A-4A30-A1BA-DB45AF4BC3DC}"/>
              </a:ext>
            </a:extLst>
          </p:cNvPr>
          <p:cNvSpPr/>
          <p:nvPr/>
        </p:nvSpPr>
        <p:spPr>
          <a:xfrm>
            <a:off x="8195058" y="1942050"/>
            <a:ext cx="3996942" cy="1138773"/>
          </a:xfrm>
          <a:prstGeom prst="rect">
            <a:avLst/>
          </a:prstGeom>
          <a:gradFill flip="none" rotWithShape="1">
            <a:gsLst>
              <a:gs pos="47000">
                <a:srgbClr val="E6E6E6"/>
              </a:gs>
              <a:gs pos="100000">
                <a:srgbClr val="E6E6E6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8903EDF-E207-4BA3-90E6-33AAB57A596E}"/>
              </a:ext>
            </a:extLst>
          </p:cNvPr>
          <p:cNvSpPr/>
          <p:nvPr/>
        </p:nvSpPr>
        <p:spPr>
          <a:xfrm>
            <a:off x="8837317" y="1685234"/>
            <a:ext cx="3354683" cy="294883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39886A-0339-4FB7-8EF1-3F66EAA57752}"/>
              </a:ext>
            </a:extLst>
          </p:cNvPr>
          <p:cNvSpPr txBox="1"/>
          <p:nvPr/>
        </p:nvSpPr>
        <p:spPr>
          <a:xfrm>
            <a:off x="9156190" y="1543406"/>
            <a:ext cx="266699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Simon </a:t>
            </a:r>
            <a:r>
              <a:rPr lang="en-GB" sz="28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Levente</a:t>
            </a:r>
            <a:endParaRPr lang="hu-HU" sz="28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GB" sz="20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Doktorandusz</a:t>
            </a:r>
            <a:endParaRPr lang="hu-HU" sz="20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GB" sz="2000" b="1" i="1" dirty="0">
                <a:solidFill>
                  <a:srgbClr val="426790"/>
                </a:solidFill>
                <a:latin typeface="Bahnschrift" panose="020B0502040204020203" pitchFamily="34" charset="0"/>
              </a:rPr>
              <a:t>BBTE Mat-Inf</a:t>
            </a:r>
            <a:r>
              <a:rPr lang="hu-HU" sz="2000" b="1" i="1" dirty="0">
                <a:solidFill>
                  <a:srgbClr val="426790"/>
                </a:solidFill>
                <a:latin typeface="Bahnschrift" panose="020B0502040204020203" pitchFamily="34" charset="0"/>
              </a:rPr>
              <a:t>ó Kar</a:t>
            </a:r>
            <a:endParaRPr lang="hu-HU" sz="2800" b="1" i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835B157-C823-4BA0-BF62-7EF8EB07A83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0" t="-1" r="29965" b="-4"/>
          <a:stretch/>
        </p:blipFill>
        <p:spPr>
          <a:xfrm>
            <a:off x="1976718" y="-870"/>
            <a:ext cx="7454562" cy="6858870"/>
          </a:xfrm>
          <a:prstGeom prst="parallelogram">
            <a:avLst>
              <a:gd name="adj" fmla="val 24925"/>
            </a:avLst>
          </a:prstGeom>
          <a:ln w="76200">
            <a:solidFill>
              <a:srgbClr val="426790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C9AC5A8-F9B9-4280-A13A-0202FFF90DF8}"/>
              </a:ext>
            </a:extLst>
          </p:cNvPr>
          <p:cNvSpPr txBox="1"/>
          <p:nvPr/>
        </p:nvSpPr>
        <p:spPr>
          <a:xfrm>
            <a:off x="3612001" y="494952"/>
            <a:ext cx="5658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Társadalmi hálózatok vizualizációja: </a:t>
            </a:r>
            <a:b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az El </a:t>
            </a:r>
            <a:r>
              <a:rPr lang="hu-HU" sz="20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Clásicotól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 a Dalfutár dalokig</a:t>
            </a:r>
            <a:endParaRPr lang="hu-HU" sz="2000" b="1" i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335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5669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93904BE-49BA-4F71-817A-9C4F4C6A79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DDDEE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286F96-CD7C-402F-B5D9-630578F936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2" t="69458" r="74616" b="1778"/>
          <a:stretch/>
        </p:blipFill>
        <p:spPr>
          <a:xfrm flipV="1">
            <a:off x="9231021" y="4533014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49B295E-43C5-4E83-86B1-EEF26E364D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61" t="69458" r="49717" b="1778"/>
          <a:stretch/>
        </p:blipFill>
        <p:spPr>
          <a:xfrm flipH="1" flipV="1">
            <a:off x="0" y="4533014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2E20115-0F90-4E79-B0F3-D6D97BC89E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50" t="69458" r="25228" b="1778"/>
          <a:stretch/>
        </p:blipFill>
        <p:spPr>
          <a:xfrm>
            <a:off x="9231021" y="-58479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A06556A-BD41-4AF6-AE6B-937AEDD6DB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42" t="69458" r="536" b="1778"/>
          <a:stretch/>
        </p:blipFill>
        <p:spPr>
          <a:xfrm flipH="1">
            <a:off x="0" y="0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1AE4F4D-7641-4C88-BD49-6FEE5A2298FC}"/>
              </a:ext>
            </a:extLst>
          </p:cNvPr>
          <p:cNvSpPr/>
          <p:nvPr/>
        </p:nvSpPr>
        <p:spPr>
          <a:xfrm>
            <a:off x="0" y="58478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4335E61-C723-4D0B-BA4A-BC96AB015E28}"/>
              </a:ext>
            </a:extLst>
          </p:cNvPr>
          <p:cNvSpPr/>
          <p:nvPr/>
        </p:nvSpPr>
        <p:spPr>
          <a:xfrm flipV="1">
            <a:off x="87085" y="4474537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D16FF8-80CE-4B7E-8920-6C23C9839E2F}"/>
              </a:ext>
            </a:extLst>
          </p:cNvPr>
          <p:cNvSpPr/>
          <p:nvPr/>
        </p:nvSpPr>
        <p:spPr>
          <a:xfrm flipH="1" flipV="1">
            <a:off x="9143936" y="4474537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B739B08-BE79-49BF-AC0A-9D8540788723}"/>
              </a:ext>
            </a:extLst>
          </p:cNvPr>
          <p:cNvSpPr/>
          <p:nvPr/>
        </p:nvSpPr>
        <p:spPr>
          <a:xfrm flipH="1">
            <a:off x="9143936" y="58477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EAEDBA-9BFD-4BD8-ACD0-76749C152DDF}"/>
              </a:ext>
            </a:extLst>
          </p:cNvPr>
          <p:cNvSpPr txBox="1"/>
          <p:nvPr/>
        </p:nvSpPr>
        <p:spPr>
          <a:xfrm>
            <a:off x="261452" y="2307268"/>
            <a:ext cx="117561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5600" b="1" dirty="0">
                <a:solidFill>
                  <a:srgbClr val="488E74"/>
                </a:solidFill>
                <a:latin typeface="Bahnschrift" panose="020B0502040204020203" pitchFamily="34" charset="0"/>
              </a:rPr>
              <a:t>I</a:t>
            </a:r>
            <a:r>
              <a:rPr lang="en-GB" sz="5600" b="1" dirty="0">
                <a:solidFill>
                  <a:srgbClr val="488E74"/>
                </a:solidFill>
                <a:latin typeface="Bahnschrift" panose="020B0502040204020203" pitchFamily="34" charset="0"/>
              </a:rPr>
              <a:t>I</a:t>
            </a:r>
            <a:r>
              <a:rPr lang="ro-RO" sz="5600" b="1" dirty="0">
                <a:solidFill>
                  <a:srgbClr val="488E74"/>
                </a:solidFill>
                <a:latin typeface="Bahnschrift" panose="020B0502040204020203" pitchFamily="34" charset="0"/>
              </a:rPr>
              <a:t>. </a:t>
            </a:r>
            <a:r>
              <a:rPr lang="hu-HU" sz="5600" b="1" dirty="0">
                <a:solidFill>
                  <a:srgbClr val="488E74"/>
                </a:solidFill>
                <a:latin typeface="Bahnschrift" panose="020B0502040204020203" pitchFamily="34" charset="0"/>
              </a:rPr>
              <a:t>adatvizualizációs</a:t>
            </a:r>
            <a:br>
              <a:rPr lang="hu-HU" sz="5600" b="1" dirty="0">
                <a:solidFill>
                  <a:srgbClr val="488E74"/>
                </a:solidFill>
                <a:latin typeface="Bahnschrift" panose="020B0502040204020203" pitchFamily="34" charset="0"/>
              </a:rPr>
            </a:br>
            <a:r>
              <a:rPr lang="hu-HU" sz="5600" b="1" dirty="0">
                <a:solidFill>
                  <a:srgbClr val="488E74"/>
                </a:solidFill>
                <a:latin typeface="Bahnschrift" panose="020B0502040204020203" pitchFamily="34" charset="0"/>
              </a:rPr>
              <a:t>verseny – élő döntő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E97C1C3-1E76-40CB-8A6D-101EDCBE2A95}"/>
              </a:ext>
            </a:extLst>
          </p:cNvPr>
          <p:cNvSpPr txBox="1"/>
          <p:nvPr/>
        </p:nvSpPr>
        <p:spPr>
          <a:xfrm>
            <a:off x="6925958" y="5545467"/>
            <a:ext cx="2217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400" dirty="0">
                <a:solidFill>
                  <a:srgbClr val="426790"/>
                </a:solidFill>
                <a:latin typeface="Bahnschrift" panose="020B0502040204020203" pitchFamily="34" charset="0"/>
              </a:rPr>
              <a:t>Kolozsvár</a:t>
            </a:r>
          </a:p>
          <a:p>
            <a:pPr algn="ctr"/>
            <a:r>
              <a:rPr lang="hu-HU" sz="2400" dirty="0">
                <a:solidFill>
                  <a:srgbClr val="426790"/>
                </a:solidFill>
                <a:latin typeface="Bahnschrift" panose="020B0502040204020203" pitchFamily="34" charset="0"/>
              </a:rPr>
              <a:t>2</a:t>
            </a:r>
            <a:r>
              <a:rPr lang="ro-RO" sz="2400" dirty="0">
                <a:solidFill>
                  <a:srgbClr val="426790"/>
                </a:solidFill>
                <a:latin typeface="Bahnschrift" panose="020B0502040204020203" pitchFamily="34" charset="0"/>
              </a:rPr>
              <a:t>0</a:t>
            </a:r>
            <a:r>
              <a:rPr lang="en-GB" sz="2400" dirty="0">
                <a:solidFill>
                  <a:srgbClr val="426790"/>
                </a:solidFill>
                <a:latin typeface="Bahnschrift" panose="020B0502040204020203" pitchFamily="34" charset="0"/>
              </a:rPr>
              <a:t>20</a:t>
            </a:r>
            <a:r>
              <a:rPr lang="ro-RO" sz="2400" dirty="0">
                <a:solidFill>
                  <a:srgbClr val="426790"/>
                </a:solidFill>
                <a:latin typeface="Bahnschrift" panose="020B0502040204020203" pitchFamily="34" charset="0"/>
              </a:rPr>
              <a:t> </a:t>
            </a:r>
            <a:r>
              <a:rPr lang="hu-HU" sz="2400" dirty="0">
                <a:solidFill>
                  <a:srgbClr val="426790"/>
                </a:solidFill>
                <a:latin typeface="Bahnschrift" panose="020B0502040204020203" pitchFamily="34" charset="0"/>
              </a:rPr>
              <a:t>j</a:t>
            </a:r>
            <a:r>
              <a:rPr lang="en-GB" sz="2400" dirty="0" err="1">
                <a:solidFill>
                  <a:srgbClr val="426790"/>
                </a:solidFill>
                <a:latin typeface="Bahnschrift" panose="020B0502040204020203" pitchFamily="34" charset="0"/>
              </a:rPr>
              <a:t>anu</a:t>
            </a:r>
            <a:r>
              <a:rPr lang="hu-HU" sz="2400" dirty="0">
                <a:solidFill>
                  <a:srgbClr val="426790"/>
                </a:solidFill>
                <a:latin typeface="Bahnschrift" panose="020B0502040204020203" pitchFamily="34" charset="0"/>
              </a:rPr>
              <a:t>ár 1</a:t>
            </a:r>
            <a:r>
              <a:rPr lang="en-GB" sz="2400" dirty="0">
                <a:solidFill>
                  <a:srgbClr val="426790"/>
                </a:solidFill>
                <a:latin typeface="Bahnschrift" panose="020B0502040204020203" pitchFamily="34" charset="0"/>
              </a:rPr>
              <a:t>1</a:t>
            </a:r>
            <a:r>
              <a:rPr lang="hu-HU" sz="2400" dirty="0">
                <a:solidFill>
                  <a:srgbClr val="426790"/>
                </a:solidFill>
                <a:latin typeface="Bahnschrift" panose="020B0502040204020203" pitchFamily="34" charset="0"/>
              </a:rPr>
              <a:t> </a:t>
            </a:r>
          </a:p>
        </p:txBody>
      </p:sp>
      <p:pic>
        <p:nvPicPr>
          <p:cNvPr id="37" name="Graphic 36" descr="Lecturer">
            <a:extLst>
              <a:ext uri="{FF2B5EF4-FFF2-40B4-BE49-F238E27FC236}">
                <a16:creationId xmlns:a16="http://schemas.microsoft.com/office/drawing/2014/main" id="{D644C7B3-84CB-4571-9ACB-141BE91FA3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01020" y="2501063"/>
            <a:ext cx="1488775" cy="1488775"/>
          </a:xfrm>
          <a:prstGeom prst="rect">
            <a:avLst/>
          </a:prstGeom>
        </p:spPr>
      </p:pic>
      <p:pic>
        <p:nvPicPr>
          <p:cNvPr id="38" name="Graphic 37" descr="Bar chart">
            <a:extLst>
              <a:ext uri="{FF2B5EF4-FFF2-40B4-BE49-F238E27FC236}">
                <a16:creationId xmlns:a16="http://schemas.microsoft.com/office/drawing/2014/main" id="{41F23D77-FCA2-42B2-A7D9-049E09F4B4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4431" y="2439174"/>
            <a:ext cx="1736124" cy="1736124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90982B89-8415-40F4-BBA7-BF115701AEE3}"/>
              </a:ext>
            </a:extLst>
          </p:cNvPr>
          <p:cNvSpPr/>
          <p:nvPr/>
        </p:nvSpPr>
        <p:spPr>
          <a:xfrm rot="16200000" flipH="1">
            <a:off x="6121543" y="2177441"/>
            <a:ext cx="36000" cy="4997788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F428EF3-6E9A-4747-B677-767EAEAC54C2}"/>
              </a:ext>
            </a:extLst>
          </p:cNvPr>
          <p:cNvSpPr/>
          <p:nvPr/>
        </p:nvSpPr>
        <p:spPr>
          <a:xfrm rot="16200000" flipH="1">
            <a:off x="6121543" y="-698744"/>
            <a:ext cx="36000" cy="4997788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7F935A-C036-40F7-B3C8-CD8B1D4243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3563" y="416141"/>
            <a:ext cx="4997788" cy="1040400"/>
          </a:xfrm>
          <a:prstGeom prst="rect">
            <a:avLst/>
          </a:prstGeom>
        </p:spPr>
      </p:pic>
      <p:pic>
        <p:nvPicPr>
          <p:cNvPr id="1026" name="Picture 2" descr="Babeș–Bolyai Tudományegyetem - LOGO">
            <a:extLst>
              <a:ext uri="{FF2B5EF4-FFF2-40B4-BE49-F238E27FC236}">
                <a16:creationId xmlns:a16="http://schemas.microsoft.com/office/drawing/2014/main" id="{70A374AD-5A43-472E-BDAD-84B560D40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1451" y="5545467"/>
            <a:ext cx="2476500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Graphic 21" descr="Marker">
            <a:extLst>
              <a:ext uri="{FF2B5EF4-FFF2-40B4-BE49-F238E27FC236}">
                <a16:creationId xmlns:a16="http://schemas.microsoft.com/office/drawing/2014/main" id="{A4CEAC16-B083-48E5-BF93-A2163D08D99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638437" y="5381508"/>
            <a:ext cx="592584" cy="59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820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93904BE-49BA-4F71-817A-9C4F4C6A79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DDDEE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286F96-CD7C-402F-B5D9-630578F936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2" t="69458" r="74616" b="1778"/>
          <a:stretch/>
        </p:blipFill>
        <p:spPr>
          <a:xfrm flipV="1">
            <a:off x="10246113" y="5105253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49B295E-43C5-4E83-86B1-EEF26E364D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61" t="69458" r="49717" b="1778"/>
          <a:stretch/>
        </p:blipFill>
        <p:spPr>
          <a:xfrm flipH="1" flipV="1">
            <a:off x="-921667" y="5046775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2E20115-0F90-4E79-B0F3-D6D97BC89E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50" t="69458" r="25228" b="1778"/>
          <a:stretch/>
        </p:blipFill>
        <p:spPr>
          <a:xfrm>
            <a:off x="10145123" y="-477064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A06556A-BD41-4AF6-AE6B-937AEDD6DB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42" t="69458" r="536" b="1778"/>
          <a:stretch/>
        </p:blipFill>
        <p:spPr>
          <a:xfrm flipH="1">
            <a:off x="-739931" y="-455283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1AE4F4D-7641-4C88-BD49-6FEE5A2298FC}"/>
              </a:ext>
            </a:extLst>
          </p:cNvPr>
          <p:cNvSpPr/>
          <p:nvPr/>
        </p:nvSpPr>
        <p:spPr>
          <a:xfrm>
            <a:off x="-739931" y="-396805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4335E61-C723-4D0B-BA4A-BC96AB015E28}"/>
              </a:ext>
            </a:extLst>
          </p:cNvPr>
          <p:cNvSpPr/>
          <p:nvPr/>
        </p:nvSpPr>
        <p:spPr>
          <a:xfrm flipV="1">
            <a:off x="-834582" y="4988298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D16FF8-80CE-4B7E-8920-6C23C9839E2F}"/>
              </a:ext>
            </a:extLst>
          </p:cNvPr>
          <p:cNvSpPr/>
          <p:nvPr/>
        </p:nvSpPr>
        <p:spPr>
          <a:xfrm flipH="1" flipV="1">
            <a:off x="10159028" y="5046776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B739B08-BE79-49BF-AC0A-9D8540788723}"/>
              </a:ext>
            </a:extLst>
          </p:cNvPr>
          <p:cNvSpPr/>
          <p:nvPr/>
        </p:nvSpPr>
        <p:spPr>
          <a:xfrm flipH="1">
            <a:off x="10058038" y="-360108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DDDDEE">
                  <a:alpha val="0"/>
                </a:srgbClr>
              </a:gs>
              <a:gs pos="41000">
                <a:srgbClr val="DDDDEE">
                  <a:alpha val="0"/>
                </a:srgbClr>
              </a:gs>
              <a:gs pos="78000">
                <a:srgbClr val="DDDDEE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CD534AF-74A3-4DF9-B0C6-A4A7DE13D3C2}"/>
              </a:ext>
            </a:extLst>
          </p:cNvPr>
          <p:cNvGrpSpPr/>
          <p:nvPr/>
        </p:nvGrpSpPr>
        <p:grpSpPr>
          <a:xfrm>
            <a:off x="264622" y="2324985"/>
            <a:ext cx="11756182" cy="2912185"/>
            <a:chOff x="261452" y="1782150"/>
            <a:chExt cx="11756182" cy="291218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3EAEDBA-9BFD-4BD8-ACD0-76749C152DDF}"/>
                </a:ext>
              </a:extLst>
            </p:cNvPr>
            <p:cNvSpPr txBox="1"/>
            <p:nvPr/>
          </p:nvSpPr>
          <p:spPr>
            <a:xfrm>
              <a:off x="261452" y="2307268"/>
              <a:ext cx="11756182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o-RO" sz="5700" b="1" dirty="0">
                  <a:solidFill>
                    <a:srgbClr val="488E74"/>
                  </a:solidFill>
                  <a:latin typeface="Bahnschrift" panose="020B0502040204020203" pitchFamily="34" charset="0"/>
                </a:rPr>
                <a:t>I</a:t>
              </a:r>
              <a:r>
                <a:rPr lang="en-GB" sz="5700" b="1" dirty="0">
                  <a:solidFill>
                    <a:srgbClr val="488E74"/>
                  </a:solidFill>
                  <a:latin typeface="Bahnschrift" panose="020B0502040204020203" pitchFamily="34" charset="0"/>
                </a:rPr>
                <a:t>I</a:t>
              </a:r>
              <a:r>
                <a:rPr lang="ro-RO" sz="5700" b="1" dirty="0">
                  <a:solidFill>
                    <a:srgbClr val="488E74"/>
                  </a:solidFill>
                  <a:latin typeface="Bahnschrift" panose="020B0502040204020203" pitchFamily="34" charset="0"/>
                </a:rPr>
                <a:t>. erd</a:t>
              </a:r>
              <a:r>
                <a:rPr lang="hu-HU" sz="5700" b="1" dirty="0">
                  <a:solidFill>
                    <a:srgbClr val="488E74"/>
                  </a:solidFill>
                  <a:latin typeface="Bahnschrift" panose="020B0502040204020203" pitchFamily="34" charset="0"/>
                </a:rPr>
                <a:t>élyi adatviz</a:t>
              </a:r>
              <a:br>
                <a:rPr lang="hu-HU" sz="5600" b="1" dirty="0">
                  <a:solidFill>
                    <a:srgbClr val="488E74"/>
                  </a:solidFill>
                  <a:latin typeface="Bahnschrift" panose="020B0502040204020203" pitchFamily="34" charset="0"/>
                </a:rPr>
              </a:br>
              <a:r>
                <a:rPr lang="en-GB" sz="5600" b="1" dirty="0">
                  <a:solidFill>
                    <a:srgbClr val="488E74"/>
                  </a:solidFill>
                  <a:latin typeface="Bahnschrift" panose="020B0502040204020203" pitchFamily="34" charset="0"/>
                </a:rPr>
                <a:t>mini-</a:t>
              </a:r>
              <a:r>
                <a:rPr lang="en-GB" sz="5600" b="1" dirty="0" err="1">
                  <a:solidFill>
                    <a:srgbClr val="488E74"/>
                  </a:solidFill>
                  <a:latin typeface="Bahnschrift" panose="020B0502040204020203" pitchFamily="34" charset="0"/>
                </a:rPr>
                <a:t>konferencia</a:t>
              </a:r>
              <a:endParaRPr lang="hu-HU" sz="5600" b="1" dirty="0">
                <a:solidFill>
                  <a:srgbClr val="488E74"/>
                </a:solidFill>
                <a:latin typeface="Bahnschrift" panose="020B0502040204020203" pitchFamily="34" charset="0"/>
              </a:endParaRPr>
            </a:p>
          </p:txBody>
        </p:sp>
        <p:pic>
          <p:nvPicPr>
            <p:cNvPr id="37" name="Graphic 36" descr="Lecturer">
              <a:extLst>
                <a:ext uri="{FF2B5EF4-FFF2-40B4-BE49-F238E27FC236}">
                  <a16:creationId xmlns:a16="http://schemas.microsoft.com/office/drawing/2014/main" id="{D644C7B3-84CB-4571-9ACB-141BE91FA3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101020" y="2501063"/>
              <a:ext cx="1488775" cy="1488775"/>
            </a:xfrm>
            <a:prstGeom prst="rect">
              <a:avLst/>
            </a:prstGeom>
          </p:spPr>
        </p:pic>
        <p:pic>
          <p:nvPicPr>
            <p:cNvPr id="38" name="Graphic 37" descr="Bar chart">
              <a:extLst>
                <a:ext uri="{FF2B5EF4-FFF2-40B4-BE49-F238E27FC236}">
                  <a16:creationId xmlns:a16="http://schemas.microsoft.com/office/drawing/2014/main" id="{41F23D77-FCA2-42B2-A7D9-049E09F4B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44431" y="2439174"/>
              <a:ext cx="1736124" cy="1736124"/>
            </a:xfrm>
            <a:prstGeom prst="rect">
              <a:avLst/>
            </a:prstGeom>
          </p:spPr>
        </p:pic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0982B89-8415-40F4-BBA7-BF115701AEE3}"/>
                </a:ext>
              </a:extLst>
            </p:cNvPr>
            <p:cNvSpPr/>
            <p:nvPr/>
          </p:nvSpPr>
          <p:spPr>
            <a:xfrm rot="16200000" flipH="1">
              <a:off x="6121543" y="2177441"/>
              <a:ext cx="36000" cy="4997788"/>
            </a:xfrm>
            <a:prstGeom prst="rect">
              <a:avLst/>
            </a:prstGeom>
            <a:gradFill flip="none" rotWithShape="1">
              <a:gsLst>
                <a:gs pos="27000">
                  <a:srgbClr val="AAAABB"/>
                </a:gs>
                <a:gs pos="76000">
                  <a:srgbClr val="AAAABB"/>
                </a:gs>
                <a:gs pos="0">
                  <a:schemeClr val="bg1">
                    <a:lumMod val="65000"/>
                    <a:alpha val="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F428EF3-6E9A-4747-B677-767EAEAC54C2}"/>
                </a:ext>
              </a:extLst>
            </p:cNvPr>
            <p:cNvSpPr/>
            <p:nvPr/>
          </p:nvSpPr>
          <p:spPr>
            <a:xfrm rot="16200000" flipH="1">
              <a:off x="6121543" y="-698744"/>
              <a:ext cx="36000" cy="4997788"/>
            </a:xfrm>
            <a:prstGeom prst="rect">
              <a:avLst/>
            </a:prstGeom>
            <a:gradFill flip="none" rotWithShape="1">
              <a:gsLst>
                <a:gs pos="27000">
                  <a:srgbClr val="AAAABB"/>
                </a:gs>
                <a:gs pos="76000">
                  <a:srgbClr val="AAAABB"/>
                </a:gs>
                <a:gs pos="0">
                  <a:schemeClr val="bg1">
                    <a:lumMod val="65000"/>
                    <a:alpha val="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4DD0D58-8EEC-43D8-8E96-C0729BDF4DAD}"/>
              </a:ext>
            </a:extLst>
          </p:cNvPr>
          <p:cNvGrpSpPr/>
          <p:nvPr/>
        </p:nvGrpSpPr>
        <p:grpSpPr>
          <a:xfrm>
            <a:off x="3521451" y="5640185"/>
            <a:ext cx="5709570" cy="1021209"/>
            <a:chOff x="3521451" y="5381508"/>
            <a:chExt cx="5709570" cy="1021209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71E3051-8070-4527-845C-5031463787E1}"/>
                </a:ext>
              </a:extLst>
            </p:cNvPr>
            <p:cNvSpPr txBox="1"/>
            <p:nvPr/>
          </p:nvSpPr>
          <p:spPr>
            <a:xfrm>
              <a:off x="6925958" y="5545467"/>
              <a:ext cx="221797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2400" dirty="0">
                  <a:solidFill>
                    <a:srgbClr val="426790"/>
                  </a:solidFill>
                  <a:latin typeface="Bahnschrift" panose="020B0502040204020203" pitchFamily="34" charset="0"/>
                </a:rPr>
                <a:t>Kolozsvár</a:t>
              </a:r>
            </a:p>
            <a:p>
              <a:pPr algn="ctr"/>
              <a:r>
                <a:rPr lang="hu-HU" sz="2400" dirty="0">
                  <a:solidFill>
                    <a:srgbClr val="426790"/>
                  </a:solidFill>
                  <a:latin typeface="Bahnschrift" panose="020B0502040204020203" pitchFamily="34" charset="0"/>
                </a:rPr>
                <a:t>2</a:t>
              </a:r>
              <a:r>
                <a:rPr lang="ro-RO" sz="2400" dirty="0">
                  <a:solidFill>
                    <a:srgbClr val="426790"/>
                  </a:solidFill>
                  <a:latin typeface="Bahnschrift" panose="020B0502040204020203" pitchFamily="34" charset="0"/>
                </a:rPr>
                <a:t>0</a:t>
              </a:r>
              <a:r>
                <a:rPr lang="en-GB" sz="2400" dirty="0">
                  <a:solidFill>
                    <a:srgbClr val="426790"/>
                  </a:solidFill>
                  <a:latin typeface="Bahnschrift" panose="020B0502040204020203" pitchFamily="34" charset="0"/>
                </a:rPr>
                <a:t>20</a:t>
              </a:r>
              <a:r>
                <a:rPr lang="ro-RO" sz="2400" dirty="0">
                  <a:solidFill>
                    <a:srgbClr val="426790"/>
                  </a:solidFill>
                  <a:latin typeface="Bahnschrift" panose="020B0502040204020203" pitchFamily="34" charset="0"/>
                </a:rPr>
                <a:t> </a:t>
              </a:r>
              <a:r>
                <a:rPr lang="hu-HU" sz="2400" dirty="0">
                  <a:solidFill>
                    <a:srgbClr val="426790"/>
                  </a:solidFill>
                  <a:latin typeface="Bahnschrift" panose="020B0502040204020203" pitchFamily="34" charset="0"/>
                </a:rPr>
                <a:t>j</a:t>
              </a:r>
              <a:r>
                <a:rPr lang="en-GB" sz="2400" dirty="0" err="1">
                  <a:solidFill>
                    <a:srgbClr val="426790"/>
                  </a:solidFill>
                  <a:latin typeface="Bahnschrift" panose="020B0502040204020203" pitchFamily="34" charset="0"/>
                </a:rPr>
                <a:t>anu</a:t>
              </a:r>
              <a:r>
                <a:rPr lang="hu-HU" sz="2400" dirty="0">
                  <a:solidFill>
                    <a:srgbClr val="426790"/>
                  </a:solidFill>
                  <a:latin typeface="Bahnschrift" panose="020B0502040204020203" pitchFamily="34" charset="0"/>
                </a:rPr>
                <a:t>ár 1</a:t>
              </a:r>
              <a:r>
                <a:rPr lang="en-GB" sz="2400" dirty="0">
                  <a:solidFill>
                    <a:srgbClr val="426790"/>
                  </a:solidFill>
                  <a:latin typeface="Bahnschrift" panose="020B0502040204020203" pitchFamily="34" charset="0"/>
                </a:rPr>
                <a:t>1</a:t>
              </a:r>
              <a:r>
                <a:rPr lang="hu-HU" sz="2400" dirty="0">
                  <a:solidFill>
                    <a:srgbClr val="426790"/>
                  </a:solidFill>
                  <a:latin typeface="Bahnschrift" panose="020B0502040204020203" pitchFamily="34" charset="0"/>
                </a:rPr>
                <a:t> </a:t>
              </a:r>
            </a:p>
          </p:txBody>
        </p:sp>
        <p:pic>
          <p:nvPicPr>
            <p:cNvPr id="47" name="Picture 2" descr="Babeș–Bolyai Tudományegyetem - LOGO">
              <a:extLst>
                <a:ext uri="{FF2B5EF4-FFF2-40B4-BE49-F238E27FC236}">
                  <a16:creationId xmlns:a16="http://schemas.microsoft.com/office/drawing/2014/main" id="{62C68649-B6DA-453F-A538-62C198A748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21451" y="5545467"/>
              <a:ext cx="2476500" cy="857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Graphic 47" descr="Marker">
              <a:extLst>
                <a:ext uri="{FF2B5EF4-FFF2-40B4-BE49-F238E27FC236}">
                  <a16:creationId xmlns:a16="http://schemas.microsoft.com/office/drawing/2014/main" id="{C35A6209-8C2D-48E4-9CE4-AD223DDA7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638437" y="5381508"/>
              <a:ext cx="592584" cy="592584"/>
            </a:xfrm>
            <a:prstGeom prst="rect">
              <a:avLst/>
            </a:prstGeom>
          </p:spPr>
        </p:pic>
      </p:grpSp>
      <p:pic>
        <p:nvPicPr>
          <p:cNvPr id="2050" name="Picture 2" descr="header.png (934×117)">
            <a:extLst>
              <a:ext uri="{FF2B5EF4-FFF2-40B4-BE49-F238E27FC236}">
                <a16:creationId xmlns:a16="http://schemas.microsoft.com/office/drawing/2014/main" id="{D8305A6C-DB4E-4AA9-8BFB-C38A1700A9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6" r="13449"/>
          <a:stretch/>
        </p:blipFill>
        <p:spPr bwMode="auto">
          <a:xfrm>
            <a:off x="3926601" y="243317"/>
            <a:ext cx="6052392" cy="1041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header.png (934×117)">
            <a:extLst>
              <a:ext uri="{FF2B5EF4-FFF2-40B4-BE49-F238E27FC236}">
                <a16:creationId xmlns:a16="http://schemas.microsoft.com/office/drawing/2014/main" id="{64592F5C-1BBF-4314-AAE7-14CC184E27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17" r="152"/>
          <a:stretch/>
        </p:blipFill>
        <p:spPr bwMode="auto">
          <a:xfrm>
            <a:off x="3069062" y="286268"/>
            <a:ext cx="741201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89DFD44-C889-4CE5-9656-01A18119E0C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56676" y="1482635"/>
            <a:ext cx="3744686" cy="77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447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4F8CD09-5FFA-422B-9DE7-3F17F3C739E1}"/>
              </a:ext>
            </a:extLst>
          </p:cNvPr>
          <p:cNvSpPr txBox="1"/>
          <p:nvPr/>
        </p:nvSpPr>
        <p:spPr>
          <a:xfrm>
            <a:off x="2325607" y="2073817"/>
            <a:ext cx="93909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2600" b="1" dirty="0">
                <a:ln w="28575">
                  <a:solidFill>
                    <a:schemeClr val="tx1"/>
                  </a:solidFill>
                </a:ln>
                <a:solidFill>
                  <a:srgbClr val="FE0100"/>
                </a:solidFill>
                <a:latin typeface="Bahnschrift" panose="020B0502040204020203" pitchFamily="34" charset="0"/>
              </a:rPr>
              <a:t>székel</a:t>
            </a:r>
            <a:r>
              <a:rPr lang="hu-HU" sz="12400" b="1" dirty="0">
                <a:ln w="28575">
                  <a:solidFill>
                    <a:schemeClr val="tx1"/>
                  </a:solidFill>
                </a:ln>
                <a:solidFill>
                  <a:srgbClr val="FE0100"/>
                </a:solidFill>
                <a:latin typeface="Bahnschrift" panose="020B0502040204020203" pitchFamily="34" charset="0"/>
              </a:rPr>
              <a:t>y</a:t>
            </a:r>
            <a:r>
              <a:rPr lang="en-GB" sz="12600" b="1" dirty="0">
                <a:ln>
                  <a:solidFill>
                    <a:schemeClr val="tx1"/>
                  </a:solidFill>
                </a:ln>
                <a:latin typeface="Bahnschrift" panose="020B0502040204020203" pitchFamily="34" charset="0"/>
              </a:rPr>
              <a:t>data</a:t>
            </a:r>
            <a:endParaRPr lang="en-US" sz="12600" b="1" dirty="0">
              <a:ln>
                <a:solidFill>
                  <a:schemeClr val="tx1"/>
                </a:solidFill>
              </a:ln>
              <a:latin typeface="Bahnschrift" panose="020B0502040204020203" pitchFamily="34" charset="0"/>
            </a:endParaRPr>
          </a:p>
        </p:txBody>
      </p:sp>
      <p:pic>
        <p:nvPicPr>
          <p:cNvPr id="13" name="Graphic 12" descr="Snowflake">
            <a:extLst>
              <a:ext uri="{FF2B5EF4-FFF2-40B4-BE49-F238E27FC236}">
                <a16:creationId xmlns:a16="http://schemas.microsoft.com/office/drawing/2014/main" id="{089F0FCD-74A5-49FD-AAD6-A6C18808A0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739" t="9739" r="9739" b="9739"/>
          <a:stretch/>
        </p:blipFill>
        <p:spPr>
          <a:xfrm>
            <a:off x="676727" y="2163679"/>
            <a:ext cx="2210130" cy="221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496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050" name="Picture 2" descr="Oláh Ildikó">
            <a:extLst>
              <a:ext uri="{FF2B5EF4-FFF2-40B4-BE49-F238E27FC236}">
                <a16:creationId xmlns:a16="http://schemas.microsoft.com/office/drawing/2014/main" id="{8BE6D0AE-E09D-422C-A655-915EAC6B8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5967" y="2099832"/>
            <a:ext cx="4778476" cy="4778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46B0668-7893-4C48-8D13-5BC875003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548" y="222080"/>
            <a:ext cx="2410908" cy="501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8F1A5-5D61-4489-9D89-F5BF1EA5F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535" y="848712"/>
            <a:ext cx="2272545" cy="931490"/>
          </a:xfrm>
          <a:prstGeom prst="rect">
            <a:avLst/>
          </a:prstGeom>
        </p:spPr>
      </p:pic>
      <p:pic>
        <p:nvPicPr>
          <p:cNvPr id="31" name="Picture 2" descr="Babeș–Bolyai Tudományegyetem - LOGO">
            <a:extLst>
              <a:ext uri="{FF2B5EF4-FFF2-40B4-BE49-F238E27FC236}">
                <a16:creationId xmlns:a16="http://schemas.microsoft.com/office/drawing/2014/main" id="{0234AFB0-0B19-4BE8-AD16-4B9CF99EB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35" y="5610784"/>
            <a:ext cx="1107210" cy="383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11E890-2CB0-4EC5-9C33-7B2F1AC584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548" y="6072479"/>
            <a:ext cx="1279862" cy="61982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36AB292-E3F7-477A-9C74-F2192074E7F4}"/>
              </a:ext>
            </a:extLst>
          </p:cNvPr>
          <p:cNvSpPr txBox="1"/>
          <p:nvPr/>
        </p:nvSpPr>
        <p:spPr>
          <a:xfrm>
            <a:off x="243548" y="2979976"/>
            <a:ext cx="28203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. erd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élyi adatviz</a:t>
            </a:r>
            <a:b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mini-</a:t>
            </a:r>
            <a:r>
              <a:rPr lang="en-GB" sz="20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konferencia</a:t>
            </a:r>
            <a:endParaRPr lang="hu-HU" sz="20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2136A-CC04-4C38-BB27-BC7E3FBC0C7D}"/>
              </a:ext>
            </a:extLst>
          </p:cNvPr>
          <p:cNvSpPr/>
          <p:nvPr/>
        </p:nvSpPr>
        <p:spPr>
          <a:xfrm rot="16200000" flipH="1">
            <a:off x="1282575" y="1507339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2E18F5-025A-474F-A1F8-599D4F3E12D8}"/>
              </a:ext>
            </a:extLst>
          </p:cNvPr>
          <p:cNvSpPr/>
          <p:nvPr/>
        </p:nvSpPr>
        <p:spPr>
          <a:xfrm rot="16200000" flipH="1">
            <a:off x="1282575" y="3017141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21CAAE9-B391-46A8-A592-4A372413C4CA}"/>
              </a:ext>
            </a:extLst>
          </p:cNvPr>
          <p:cNvSpPr/>
          <p:nvPr/>
        </p:nvSpPr>
        <p:spPr>
          <a:xfrm>
            <a:off x="8195058" y="1964877"/>
            <a:ext cx="3996942" cy="821171"/>
          </a:xfrm>
          <a:prstGeom prst="rect">
            <a:avLst/>
          </a:prstGeom>
          <a:gradFill flip="none" rotWithShape="1">
            <a:gsLst>
              <a:gs pos="47000">
                <a:srgbClr val="E6E6E6"/>
              </a:gs>
              <a:gs pos="100000">
                <a:srgbClr val="E6E6E6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3EA83B-EB01-4A0A-9F03-5CEB85A2291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70" r="9111"/>
          <a:stretch/>
        </p:blipFill>
        <p:spPr>
          <a:xfrm>
            <a:off x="1786597" y="0"/>
            <a:ext cx="7561989" cy="6857129"/>
          </a:xfrm>
          <a:prstGeom prst="parallelogram">
            <a:avLst>
              <a:gd name="adj" fmla="val 24925"/>
            </a:avLst>
          </a:prstGeom>
          <a:ln w="76200">
            <a:solidFill>
              <a:srgbClr val="426790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161D23C-43AF-41DC-894E-7093A1DFF45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0350" t="69458" r="25228" b="1778"/>
          <a:stretch/>
        </p:blipFill>
        <p:spPr>
          <a:xfrm>
            <a:off x="10145123" y="-477064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8835DA8-80E4-4AB3-9246-80211254E5DF}"/>
              </a:ext>
            </a:extLst>
          </p:cNvPr>
          <p:cNvSpPr/>
          <p:nvPr/>
        </p:nvSpPr>
        <p:spPr>
          <a:xfrm flipH="1">
            <a:off x="10058038" y="-360108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E6E6E6">
                  <a:alpha val="0"/>
                </a:srgbClr>
              </a:gs>
              <a:gs pos="41000">
                <a:srgbClr val="E6E6E6">
                  <a:alpha val="0"/>
                </a:srgbClr>
              </a:gs>
              <a:gs pos="78000">
                <a:srgbClr val="E6E6E6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39886A-0339-4FB7-8EF1-3F66EAA57752}"/>
              </a:ext>
            </a:extLst>
          </p:cNvPr>
          <p:cNvSpPr txBox="1"/>
          <p:nvPr/>
        </p:nvSpPr>
        <p:spPr>
          <a:xfrm>
            <a:off x="9062061" y="1164243"/>
            <a:ext cx="266699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Oláh Ildikó</a:t>
            </a:r>
          </a:p>
          <a:p>
            <a:pPr algn="ctr"/>
            <a:r>
              <a:rPr lang="hu-HU" sz="20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Interface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 </a:t>
            </a:r>
            <a:r>
              <a:rPr lang="hu-HU" sz="20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Specialist</a:t>
            </a:r>
            <a:endParaRPr lang="hu-HU" sz="20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pPr algn="ctr"/>
            <a:r>
              <a:rPr lang="hu-HU" sz="2000" b="1" i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ArtWise</a:t>
            </a:r>
            <a:endParaRPr lang="hu-HU" sz="2800" b="1" i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8D1D8F-2280-40AC-BAC5-F7CDB8E9D4EE}"/>
              </a:ext>
            </a:extLst>
          </p:cNvPr>
          <p:cNvSpPr txBox="1"/>
          <p:nvPr/>
        </p:nvSpPr>
        <p:spPr>
          <a:xfrm>
            <a:off x="3572812" y="363816"/>
            <a:ext cx="5658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dirty="0">
                <a:solidFill>
                  <a:srgbClr val="E6E6E6"/>
                </a:solidFill>
                <a:latin typeface="Bahnschrift" panose="020B0502040204020203" pitchFamily="34" charset="0"/>
              </a:rPr>
              <a:t>Te az vagy, akinek látszani szeretnél?</a:t>
            </a:r>
            <a:endParaRPr lang="hu-HU" sz="2000" b="1" i="1" dirty="0">
              <a:solidFill>
                <a:srgbClr val="E6E6E6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837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1E625B-73A4-4C62-A4FF-3EED6857DEB0}"/>
              </a:ext>
            </a:extLst>
          </p:cNvPr>
          <p:cNvSpPr/>
          <p:nvPr/>
        </p:nvSpPr>
        <p:spPr>
          <a:xfrm>
            <a:off x="7750990" y="6072480"/>
            <a:ext cx="226515" cy="785520"/>
          </a:xfrm>
          <a:prstGeom prst="rect">
            <a:avLst/>
          </a:prstGeom>
          <a:gradFill>
            <a:gsLst>
              <a:gs pos="0">
                <a:srgbClr val="E3E3E3"/>
              </a:gs>
              <a:gs pos="100000">
                <a:srgbClr val="EDEEF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46B0668-7893-4C48-8D13-5BC875003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548" y="222080"/>
            <a:ext cx="2410908" cy="501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8F1A5-5D61-4489-9D89-F5BF1EA5F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535" y="848712"/>
            <a:ext cx="2272545" cy="931490"/>
          </a:xfrm>
          <a:prstGeom prst="rect">
            <a:avLst/>
          </a:prstGeom>
        </p:spPr>
      </p:pic>
      <p:pic>
        <p:nvPicPr>
          <p:cNvPr id="31" name="Picture 2" descr="Babeș–Bolyai Tudományegyetem - LOGO">
            <a:extLst>
              <a:ext uri="{FF2B5EF4-FFF2-40B4-BE49-F238E27FC236}">
                <a16:creationId xmlns:a16="http://schemas.microsoft.com/office/drawing/2014/main" id="{0234AFB0-0B19-4BE8-AD16-4B9CF99EB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35" y="5610784"/>
            <a:ext cx="1107210" cy="383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11E890-2CB0-4EC5-9C33-7B2F1AC584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548" y="6072479"/>
            <a:ext cx="1279862" cy="61982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36AB292-E3F7-477A-9C74-F2192074E7F4}"/>
              </a:ext>
            </a:extLst>
          </p:cNvPr>
          <p:cNvSpPr txBox="1"/>
          <p:nvPr/>
        </p:nvSpPr>
        <p:spPr>
          <a:xfrm>
            <a:off x="243548" y="2979976"/>
            <a:ext cx="28203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. 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adatvizualizációs</a:t>
            </a:r>
            <a:b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verseny – élő döntő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2136A-CC04-4C38-BB27-BC7E3FBC0C7D}"/>
              </a:ext>
            </a:extLst>
          </p:cNvPr>
          <p:cNvSpPr/>
          <p:nvPr/>
        </p:nvSpPr>
        <p:spPr>
          <a:xfrm rot="16200000" flipH="1">
            <a:off x="1282575" y="1507339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2E18F5-025A-474F-A1F8-599D4F3E12D8}"/>
              </a:ext>
            </a:extLst>
          </p:cNvPr>
          <p:cNvSpPr/>
          <p:nvPr/>
        </p:nvSpPr>
        <p:spPr>
          <a:xfrm rot="16200000" flipH="1">
            <a:off x="1282575" y="3017141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21CAAE9-B391-46A8-A592-4A372413C4CA}"/>
              </a:ext>
            </a:extLst>
          </p:cNvPr>
          <p:cNvSpPr/>
          <p:nvPr/>
        </p:nvSpPr>
        <p:spPr>
          <a:xfrm>
            <a:off x="8202776" y="2854505"/>
            <a:ext cx="3996942" cy="821171"/>
          </a:xfrm>
          <a:prstGeom prst="rect">
            <a:avLst/>
          </a:prstGeom>
          <a:gradFill flip="none" rotWithShape="1">
            <a:gsLst>
              <a:gs pos="47000">
                <a:srgbClr val="E6E6E6"/>
              </a:gs>
              <a:gs pos="100000">
                <a:srgbClr val="E6E6E6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161D23C-43AF-41DC-894E-7093A1DFF45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0350" t="69458" r="25228" b="1778"/>
          <a:stretch/>
        </p:blipFill>
        <p:spPr>
          <a:xfrm>
            <a:off x="10145123" y="-477064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8835DA8-80E4-4AB3-9246-80211254E5DF}"/>
              </a:ext>
            </a:extLst>
          </p:cNvPr>
          <p:cNvSpPr/>
          <p:nvPr/>
        </p:nvSpPr>
        <p:spPr>
          <a:xfrm flipH="1">
            <a:off x="10058038" y="-360108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E6E6E6">
                  <a:alpha val="0"/>
                </a:srgbClr>
              </a:gs>
              <a:gs pos="41000">
                <a:srgbClr val="E6E6E6">
                  <a:alpha val="0"/>
                </a:srgbClr>
              </a:gs>
              <a:gs pos="78000">
                <a:srgbClr val="E6E6E6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39886A-0339-4FB7-8EF1-3F66EAA57752}"/>
              </a:ext>
            </a:extLst>
          </p:cNvPr>
          <p:cNvSpPr txBox="1"/>
          <p:nvPr/>
        </p:nvSpPr>
        <p:spPr>
          <a:xfrm>
            <a:off x="8452291" y="2614990"/>
            <a:ext cx="3493708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1500" b="1" dirty="0">
                <a:solidFill>
                  <a:srgbClr val="426790"/>
                </a:solidFill>
                <a:latin typeface="Bahnschrift" panose="020B0502040204020203" pitchFamily="34" charset="0"/>
              </a:rPr>
              <a:t>t-</a:t>
            </a:r>
            <a:r>
              <a:rPr lang="hu-HU" sz="9600" b="1" dirty="0">
                <a:solidFill>
                  <a:srgbClr val="426790"/>
                </a:solidFill>
                <a:latin typeface="Bahnschrift" panose="020B0502040204020203" pitchFamily="34" charset="0"/>
              </a:rPr>
              <a:t>2</a:t>
            </a:r>
          </a:p>
          <a:p>
            <a:pPr algn="ctr"/>
            <a:endParaRPr lang="en-GB" b="1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GB" sz="2600" b="1" dirty="0">
                <a:solidFill>
                  <a:srgbClr val="426790"/>
                </a:solidFill>
                <a:latin typeface="Bahnschrift" panose="020B0502040204020203" pitchFamily="34" charset="0"/>
              </a:rPr>
              <a:t>🕒 Els</a:t>
            </a:r>
            <a:r>
              <a:rPr lang="hu-HU" sz="2600" b="1" dirty="0">
                <a:solidFill>
                  <a:srgbClr val="426790"/>
                </a:solidFill>
                <a:latin typeface="Bahnschrift" panose="020B0502040204020203" pitchFamily="34" charset="0"/>
              </a:rPr>
              <a:t>ő forduló </a:t>
            </a:r>
          </a:p>
          <a:p>
            <a:pPr algn="ctr"/>
            <a:r>
              <a:rPr lang="hu-HU" sz="2600" b="1" dirty="0">
                <a:solidFill>
                  <a:srgbClr val="426790"/>
                </a:solidFill>
                <a:latin typeface="Bahnschrift" panose="020B0502040204020203" pitchFamily="34" charset="0"/>
              </a:rPr>
              <a:t>benyújtási határidő:</a:t>
            </a:r>
          </a:p>
          <a:p>
            <a:pPr algn="ctr"/>
            <a:endParaRPr lang="hu-HU" sz="2600" b="1" i="1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GB" sz="3400" b="1" dirty="0">
                <a:solidFill>
                  <a:srgbClr val="426790"/>
                </a:solidFill>
                <a:latin typeface="Bahnschrift" panose="020B0502040204020203" pitchFamily="34" charset="0"/>
              </a:rPr>
              <a:t>2019.12.31 23:59</a:t>
            </a:r>
            <a:endParaRPr lang="hu-HU" sz="34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155470F6-6636-4CFF-B422-96AC53B5FDA7}"/>
              </a:ext>
            </a:extLst>
          </p:cNvPr>
          <p:cNvSpPr/>
          <p:nvPr/>
        </p:nvSpPr>
        <p:spPr>
          <a:xfrm>
            <a:off x="4023360" y="2144876"/>
            <a:ext cx="4841576" cy="4713123"/>
          </a:xfrm>
          <a:prstGeom prst="parallelogram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3EA83B-EB01-4A0A-9F03-5CEB85A2291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3" r="10679"/>
          <a:stretch/>
        </p:blipFill>
        <p:spPr>
          <a:xfrm>
            <a:off x="2262862" y="-872"/>
            <a:ext cx="7055244" cy="6858872"/>
          </a:xfrm>
          <a:prstGeom prst="parallelogram">
            <a:avLst>
              <a:gd name="adj" fmla="val 24925"/>
            </a:avLst>
          </a:prstGeom>
          <a:ln w="76200">
            <a:solidFill>
              <a:srgbClr val="426790"/>
            </a:solidFill>
          </a:ln>
        </p:spPr>
      </p:pic>
    </p:spTree>
    <p:extLst>
      <p:ext uri="{BB962C8B-B14F-4D97-AF65-F5344CB8AC3E}">
        <p14:creationId xmlns:p14="http://schemas.microsoft.com/office/powerpoint/2010/main" val="640780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7467697-CAC1-4A3F-8DEC-9AC73B7BE28E}"/>
              </a:ext>
            </a:extLst>
          </p:cNvPr>
          <p:cNvSpPr/>
          <p:nvPr/>
        </p:nvSpPr>
        <p:spPr>
          <a:xfrm>
            <a:off x="9340315" y="5789023"/>
            <a:ext cx="358978" cy="1084217"/>
          </a:xfrm>
          <a:prstGeom prst="rect">
            <a:avLst/>
          </a:prstGeom>
          <a:gradFill>
            <a:gsLst>
              <a:gs pos="0">
                <a:srgbClr val="2F2929"/>
              </a:gs>
              <a:gs pos="100000">
                <a:srgbClr val="2F292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1E625B-73A4-4C62-A4FF-3EED6857DEB0}"/>
              </a:ext>
            </a:extLst>
          </p:cNvPr>
          <p:cNvSpPr/>
          <p:nvPr/>
        </p:nvSpPr>
        <p:spPr>
          <a:xfrm>
            <a:off x="7750990" y="6072480"/>
            <a:ext cx="226515" cy="785520"/>
          </a:xfrm>
          <a:prstGeom prst="rect">
            <a:avLst/>
          </a:prstGeom>
          <a:gradFill>
            <a:gsLst>
              <a:gs pos="0">
                <a:srgbClr val="E3E3E3"/>
              </a:gs>
              <a:gs pos="100000">
                <a:srgbClr val="EDEEF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46B0668-7893-4C48-8D13-5BC875003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548" y="222080"/>
            <a:ext cx="2410908" cy="501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8F1A5-5D61-4489-9D89-F5BF1EA5F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535" y="848712"/>
            <a:ext cx="2272545" cy="931490"/>
          </a:xfrm>
          <a:prstGeom prst="rect">
            <a:avLst/>
          </a:prstGeom>
        </p:spPr>
      </p:pic>
      <p:pic>
        <p:nvPicPr>
          <p:cNvPr id="31" name="Picture 2" descr="Babeș–Bolyai Tudományegyetem - LOGO">
            <a:extLst>
              <a:ext uri="{FF2B5EF4-FFF2-40B4-BE49-F238E27FC236}">
                <a16:creationId xmlns:a16="http://schemas.microsoft.com/office/drawing/2014/main" id="{0234AFB0-0B19-4BE8-AD16-4B9CF99EB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35" y="5610784"/>
            <a:ext cx="1107210" cy="383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11E890-2CB0-4EC5-9C33-7B2F1AC584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548" y="6072479"/>
            <a:ext cx="1279862" cy="61982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36AB292-E3F7-477A-9C74-F2192074E7F4}"/>
              </a:ext>
            </a:extLst>
          </p:cNvPr>
          <p:cNvSpPr txBox="1"/>
          <p:nvPr/>
        </p:nvSpPr>
        <p:spPr>
          <a:xfrm>
            <a:off x="243548" y="2979976"/>
            <a:ext cx="28203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. erd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élyi adatviz</a:t>
            </a:r>
            <a:b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mini-</a:t>
            </a:r>
            <a:r>
              <a:rPr lang="en-GB" sz="20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konferencia</a:t>
            </a:r>
            <a:endParaRPr lang="hu-HU" sz="20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2136A-CC04-4C38-BB27-BC7E3FBC0C7D}"/>
              </a:ext>
            </a:extLst>
          </p:cNvPr>
          <p:cNvSpPr/>
          <p:nvPr/>
        </p:nvSpPr>
        <p:spPr>
          <a:xfrm rot="16200000" flipH="1">
            <a:off x="1282575" y="1507339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2E18F5-025A-474F-A1F8-599D4F3E12D8}"/>
              </a:ext>
            </a:extLst>
          </p:cNvPr>
          <p:cNvSpPr/>
          <p:nvPr/>
        </p:nvSpPr>
        <p:spPr>
          <a:xfrm rot="16200000" flipH="1">
            <a:off x="1282575" y="3017141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161D23C-43AF-41DC-894E-7093A1DFF45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0350" t="69458" r="25228" b="1778"/>
          <a:stretch/>
        </p:blipFill>
        <p:spPr>
          <a:xfrm>
            <a:off x="10145123" y="-477064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8835DA8-80E4-4AB3-9246-80211254E5DF}"/>
              </a:ext>
            </a:extLst>
          </p:cNvPr>
          <p:cNvSpPr/>
          <p:nvPr/>
        </p:nvSpPr>
        <p:spPr>
          <a:xfrm flipH="1">
            <a:off x="10058038" y="-360108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E6E6E6">
                  <a:alpha val="0"/>
                </a:srgbClr>
              </a:gs>
              <a:gs pos="41000">
                <a:srgbClr val="E6E6E6">
                  <a:alpha val="0"/>
                </a:srgbClr>
              </a:gs>
              <a:gs pos="78000">
                <a:srgbClr val="E6E6E6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 descr="A person wearing a red shirt&#10;&#10;Description automatically generated">
            <a:extLst>
              <a:ext uri="{FF2B5EF4-FFF2-40B4-BE49-F238E27FC236}">
                <a16:creationId xmlns:a16="http://schemas.microsoft.com/office/drawing/2014/main" id="{4909BECE-824D-4009-A3D4-CB60C1B5033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"/>
          <a:stretch/>
        </p:blipFill>
        <p:spPr>
          <a:xfrm flipH="1">
            <a:off x="9699293" y="3129639"/>
            <a:ext cx="2731713" cy="4031936"/>
          </a:xfrm>
          <a:prstGeom prst="rect">
            <a:avLst/>
          </a:prstGeom>
        </p:spPr>
      </p:pic>
      <p:pic>
        <p:nvPicPr>
          <p:cNvPr id="6" name="Picture 5" descr="A person standing in a room&#10;&#10;Description automatically generated">
            <a:extLst>
              <a:ext uri="{FF2B5EF4-FFF2-40B4-BE49-F238E27FC236}">
                <a16:creationId xmlns:a16="http://schemas.microsoft.com/office/drawing/2014/main" id="{5C8EF4D2-5564-4D1F-B36C-2FDE790A53E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319"/>
          <a:stretch/>
        </p:blipFill>
        <p:spPr>
          <a:xfrm>
            <a:off x="6075677" y="3153089"/>
            <a:ext cx="4249911" cy="3716358"/>
          </a:xfrm>
          <a:prstGeom prst="parallelogram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F262C53-0D7E-4A45-89D6-FE6E7F924273}"/>
              </a:ext>
            </a:extLst>
          </p:cNvPr>
          <p:cNvCxnSpPr>
            <a:cxnSpLocks/>
          </p:cNvCxnSpPr>
          <p:nvPr/>
        </p:nvCxnSpPr>
        <p:spPr>
          <a:xfrm flipH="1">
            <a:off x="9419215" y="3153089"/>
            <a:ext cx="880248" cy="3704911"/>
          </a:xfrm>
          <a:prstGeom prst="line">
            <a:avLst/>
          </a:prstGeom>
          <a:ln w="76200">
            <a:solidFill>
              <a:srgbClr val="426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321CAAE9-B391-46A8-A592-4A372413C4CA}"/>
              </a:ext>
            </a:extLst>
          </p:cNvPr>
          <p:cNvSpPr/>
          <p:nvPr/>
        </p:nvSpPr>
        <p:spPr>
          <a:xfrm>
            <a:off x="8003728" y="3101323"/>
            <a:ext cx="4188272" cy="207934"/>
          </a:xfrm>
          <a:prstGeom prst="rect">
            <a:avLst/>
          </a:prstGeom>
          <a:gradFill flip="none" rotWithShape="1">
            <a:gsLst>
              <a:gs pos="47000">
                <a:srgbClr val="E6E6E6"/>
              </a:gs>
              <a:gs pos="100000">
                <a:srgbClr val="E6E6E6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3EA83B-EB01-4A0A-9F03-5CEB85A2291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4" r="19246"/>
          <a:stretch/>
        </p:blipFill>
        <p:spPr>
          <a:xfrm>
            <a:off x="1745228" y="-11446"/>
            <a:ext cx="7100209" cy="6880020"/>
          </a:xfrm>
          <a:prstGeom prst="parallelogram">
            <a:avLst>
              <a:gd name="adj" fmla="val 24925"/>
            </a:avLst>
          </a:prstGeom>
          <a:ln w="76200">
            <a:solidFill>
              <a:srgbClr val="426790"/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3529AC2-4891-4680-A4EF-239A225EFB5E}"/>
              </a:ext>
            </a:extLst>
          </p:cNvPr>
          <p:cNvSpPr txBox="1"/>
          <p:nvPr/>
        </p:nvSpPr>
        <p:spPr>
          <a:xfrm>
            <a:off x="10151502" y="1946528"/>
            <a:ext cx="21600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Franka</a:t>
            </a:r>
            <a:r>
              <a:rPr lang="en-GB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 </a:t>
            </a:r>
            <a:endParaRPr lang="hu-HU" sz="28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GB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No</a:t>
            </a:r>
            <a:r>
              <a:rPr lang="hu-HU" sz="28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émi</a:t>
            </a:r>
            <a:endParaRPr lang="hu-HU" sz="28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2F79B4-59D9-49D2-AFBE-AC649ACBA262}"/>
              </a:ext>
            </a:extLst>
          </p:cNvPr>
          <p:cNvSpPr txBox="1"/>
          <p:nvPr/>
        </p:nvSpPr>
        <p:spPr>
          <a:xfrm>
            <a:off x="8343477" y="1690445"/>
            <a:ext cx="21600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Kocsis</a:t>
            </a:r>
          </a:p>
          <a:p>
            <a:pPr algn="ctr"/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Malvina</a:t>
            </a:r>
            <a:r>
              <a:rPr lang="en-GB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 – Gr</a:t>
            </a:r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éti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7C63CCAC-5C45-4DD9-9A41-00F7AC4DF5F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21729" y="-13000"/>
            <a:ext cx="625147" cy="107979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08D2551-DBF9-4A1E-A822-26EA73CF318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53520"/>
          <a:stretch/>
        </p:blipFill>
        <p:spPr>
          <a:xfrm>
            <a:off x="5596582" y="523105"/>
            <a:ext cx="625147" cy="55190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D3C331E-9467-4773-88B5-6C4D96C7B17F}"/>
              </a:ext>
            </a:extLst>
          </p:cNvPr>
          <p:cNvSpPr txBox="1"/>
          <p:nvPr/>
        </p:nvSpPr>
        <p:spPr>
          <a:xfrm>
            <a:off x="4588149" y="352897"/>
            <a:ext cx="38643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dirty="0">
                <a:solidFill>
                  <a:schemeClr val="bg1"/>
                </a:solidFill>
                <a:latin typeface="Bahnschrift" panose="020B0502040204020203" pitchFamily="34" charset="0"/>
              </a:rPr>
              <a:t>Mire jó az adatvizualizáció egy non-profit szervezet életében?</a:t>
            </a:r>
          </a:p>
        </p:txBody>
      </p:sp>
    </p:spTree>
    <p:extLst>
      <p:ext uri="{BB962C8B-B14F-4D97-AF65-F5344CB8AC3E}">
        <p14:creationId xmlns:p14="http://schemas.microsoft.com/office/powerpoint/2010/main" val="2182561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761749A-86FE-4506-8D9D-055BDBA02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16303" y="1404208"/>
            <a:ext cx="4859410" cy="5864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46B0668-7893-4C48-8D13-5BC875003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548" y="222080"/>
            <a:ext cx="2410908" cy="501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8F1A5-5D61-4489-9D89-F5BF1EA5F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535" y="848712"/>
            <a:ext cx="2272545" cy="931490"/>
          </a:xfrm>
          <a:prstGeom prst="rect">
            <a:avLst/>
          </a:prstGeom>
        </p:spPr>
      </p:pic>
      <p:pic>
        <p:nvPicPr>
          <p:cNvPr id="31" name="Picture 2" descr="Babeș–Bolyai Tudományegyetem - LOGO">
            <a:extLst>
              <a:ext uri="{FF2B5EF4-FFF2-40B4-BE49-F238E27FC236}">
                <a16:creationId xmlns:a16="http://schemas.microsoft.com/office/drawing/2014/main" id="{0234AFB0-0B19-4BE8-AD16-4B9CF99EB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35" y="5610784"/>
            <a:ext cx="1107210" cy="383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11E890-2CB0-4EC5-9C33-7B2F1AC584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548" y="6072479"/>
            <a:ext cx="1279862" cy="61982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36AB292-E3F7-477A-9C74-F2192074E7F4}"/>
              </a:ext>
            </a:extLst>
          </p:cNvPr>
          <p:cNvSpPr txBox="1"/>
          <p:nvPr/>
        </p:nvSpPr>
        <p:spPr>
          <a:xfrm>
            <a:off x="243548" y="2979976"/>
            <a:ext cx="28203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. erd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élyi adatviz</a:t>
            </a:r>
            <a:b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mini-</a:t>
            </a:r>
            <a:r>
              <a:rPr lang="en-GB" sz="20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konferencia</a:t>
            </a:r>
            <a:endParaRPr lang="hu-HU" sz="20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2136A-CC04-4C38-BB27-BC7E3FBC0C7D}"/>
              </a:ext>
            </a:extLst>
          </p:cNvPr>
          <p:cNvSpPr/>
          <p:nvPr/>
        </p:nvSpPr>
        <p:spPr>
          <a:xfrm rot="16200000" flipH="1">
            <a:off x="1282575" y="1507339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2E18F5-025A-474F-A1F8-599D4F3E12D8}"/>
              </a:ext>
            </a:extLst>
          </p:cNvPr>
          <p:cNvSpPr/>
          <p:nvPr/>
        </p:nvSpPr>
        <p:spPr>
          <a:xfrm rot="16200000" flipH="1">
            <a:off x="1282575" y="3017141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DCA617-D15C-43F9-A42B-374A1A7BF7B0}"/>
              </a:ext>
            </a:extLst>
          </p:cNvPr>
          <p:cNvSpPr/>
          <p:nvPr/>
        </p:nvSpPr>
        <p:spPr>
          <a:xfrm>
            <a:off x="8195058" y="1847921"/>
            <a:ext cx="3996942" cy="1138773"/>
          </a:xfrm>
          <a:prstGeom prst="rect">
            <a:avLst/>
          </a:prstGeom>
          <a:gradFill flip="none" rotWithShape="1">
            <a:gsLst>
              <a:gs pos="47000">
                <a:srgbClr val="E6E6E6"/>
              </a:gs>
              <a:gs pos="100000">
                <a:srgbClr val="E6E6E6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67F968F-5CA1-4E3E-A8B8-774568BA024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0350" t="69458" r="25228" b="1778"/>
          <a:stretch/>
        </p:blipFill>
        <p:spPr>
          <a:xfrm>
            <a:off x="10145123" y="-477064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20484B5-5ABF-4725-8F4B-09F1C7D0BE0C}"/>
              </a:ext>
            </a:extLst>
          </p:cNvPr>
          <p:cNvSpPr/>
          <p:nvPr/>
        </p:nvSpPr>
        <p:spPr>
          <a:xfrm flipH="1">
            <a:off x="10058038" y="-360108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E6E6E6">
                  <a:alpha val="0"/>
                </a:srgbClr>
              </a:gs>
              <a:gs pos="41000">
                <a:srgbClr val="E6E6E6">
                  <a:alpha val="0"/>
                </a:srgbClr>
              </a:gs>
              <a:gs pos="78000">
                <a:srgbClr val="E6E6E6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8D9391A-3468-4A18-BC41-0D5818776836}"/>
              </a:ext>
            </a:extLst>
          </p:cNvPr>
          <p:cNvSpPr/>
          <p:nvPr/>
        </p:nvSpPr>
        <p:spPr>
          <a:xfrm>
            <a:off x="8837317" y="1685234"/>
            <a:ext cx="3354683" cy="294883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64A7CC3-6F05-488E-89F3-9E9F01B50CB6}"/>
              </a:ext>
            </a:extLst>
          </p:cNvPr>
          <p:cNvSpPr/>
          <p:nvPr/>
        </p:nvSpPr>
        <p:spPr>
          <a:xfrm>
            <a:off x="8662614" y="1320246"/>
            <a:ext cx="1482510" cy="527674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3EA83B-EB01-4A0A-9F03-5CEB85A2291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40" t="1381" r="10621" b="-1205"/>
          <a:stretch/>
        </p:blipFill>
        <p:spPr>
          <a:xfrm>
            <a:off x="1852045" y="-332897"/>
            <a:ext cx="7722279" cy="7423689"/>
          </a:xfrm>
          <a:prstGeom prst="parallelogram">
            <a:avLst>
              <a:gd name="adj" fmla="val 24925"/>
            </a:avLst>
          </a:prstGeom>
          <a:ln w="76200">
            <a:solidFill>
              <a:srgbClr val="426790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BD192A6-D045-433F-9E3C-65AD313B052B}"/>
              </a:ext>
            </a:extLst>
          </p:cNvPr>
          <p:cNvSpPr txBox="1"/>
          <p:nvPr/>
        </p:nvSpPr>
        <p:spPr>
          <a:xfrm>
            <a:off x="8776356" y="1568094"/>
            <a:ext cx="36744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6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Menyh</a:t>
            </a:r>
            <a:r>
              <a:rPr lang="hu-HU" sz="2600" b="1" dirty="0">
                <a:solidFill>
                  <a:srgbClr val="426790"/>
                </a:solidFill>
                <a:latin typeface="Bahnschrift" panose="020B0502040204020203" pitchFamily="34" charset="0"/>
              </a:rPr>
              <a:t>á</a:t>
            </a:r>
            <a:r>
              <a:rPr lang="en-GB" sz="2600" b="1" dirty="0">
                <a:solidFill>
                  <a:srgbClr val="426790"/>
                </a:solidFill>
                <a:latin typeface="Bahnschrift" panose="020B0502040204020203" pitchFamily="34" charset="0"/>
              </a:rPr>
              <a:t>rt </a:t>
            </a:r>
            <a:r>
              <a:rPr lang="en-GB" sz="26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Zsuzsa</a:t>
            </a:r>
            <a:endParaRPr lang="hu-HU" sz="26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pPr algn="ctr"/>
            <a:r>
              <a:rPr lang="hu-HU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Cognitive</a:t>
            </a:r>
            <a:r>
              <a:rPr lang="hu-HU" b="1" dirty="0">
                <a:solidFill>
                  <a:srgbClr val="426790"/>
                </a:solidFill>
                <a:latin typeface="Bahnschrift" panose="020B0502040204020203" pitchFamily="34" charset="0"/>
              </a:rPr>
              <a:t> </a:t>
            </a:r>
            <a:r>
              <a:rPr lang="hu-HU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Creators</a:t>
            </a:r>
            <a:endParaRPr lang="hu-HU" b="1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pPr algn="ctr"/>
            <a:r>
              <a:rPr lang="hu-HU" b="1" i="1" dirty="0">
                <a:solidFill>
                  <a:srgbClr val="426790"/>
                </a:solidFill>
                <a:latin typeface="Bahnschrift" panose="020B0502040204020203" pitchFamily="34" charset="0"/>
              </a:rPr>
              <a:t>Digitális Marketing Szakértő</a:t>
            </a:r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38B67766-2F7A-48D5-A3A1-2A33C574368F}"/>
              </a:ext>
            </a:extLst>
          </p:cNvPr>
          <p:cNvSpPr/>
          <p:nvPr/>
        </p:nvSpPr>
        <p:spPr>
          <a:xfrm>
            <a:off x="3357674" y="-113200"/>
            <a:ext cx="6156000" cy="1767954"/>
          </a:xfrm>
          <a:prstGeom prst="parallelogram">
            <a:avLst/>
          </a:prstGeom>
          <a:gradFill>
            <a:gsLst>
              <a:gs pos="0">
                <a:srgbClr val="2C2C2B">
                  <a:alpha val="0"/>
                </a:srgbClr>
              </a:gs>
              <a:gs pos="74000">
                <a:srgbClr val="2C2C2B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7BC5B9-7560-4923-8385-EBC981C5AD25}"/>
              </a:ext>
            </a:extLst>
          </p:cNvPr>
          <p:cNvSpPr txBox="1"/>
          <p:nvPr/>
        </p:nvSpPr>
        <p:spPr>
          <a:xfrm>
            <a:off x="3635415" y="900200"/>
            <a:ext cx="5595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dirty="0">
                <a:solidFill>
                  <a:schemeClr val="bg1"/>
                </a:solidFill>
                <a:latin typeface="Bahnschrift" panose="020B0502040204020203" pitchFamily="34" charset="0"/>
              </a:rPr>
              <a:t>Okos marketing döntések </a:t>
            </a:r>
            <a:br>
              <a:rPr lang="en-GB" sz="20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r>
              <a:rPr lang="hu-HU" sz="2000" b="1" dirty="0">
                <a:solidFill>
                  <a:schemeClr val="bg1"/>
                </a:solidFill>
                <a:latin typeface="Bahnschrift" panose="020B0502040204020203" pitchFamily="34" charset="0"/>
              </a:rPr>
              <a:t>Google Data </a:t>
            </a:r>
            <a:r>
              <a:rPr lang="hu-HU" sz="20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Studio</a:t>
            </a:r>
            <a:r>
              <a:rPr lang="hu-HU" sz="2000" b="1" dirty="0">
                <a:solidFill>
                  <a:schemeClr val="bg1"/>
                </a:solidFill>
                <a:latin typeface="Bahnschrift" panose="020B0502040204020203" pitchFamily="34" charset="0"/>
              </a:rPr>
              <a:t> Segítségével</a:t>
            </a:r>
          </a:p>
        </p:txBody>
      </p:sp>
    </p:spTree>
    <p:extLst>
      <p:ext uri="{BB962C8B-B14F-4D97-AF65-F5344CB8AC3E}">
        <p14:creationId xmlns:p14="http://schemas.microsoft.com/office/powerpoint/2010/main" val="2586042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46B0668-7893-4C48-8D13-5BC875003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548" y="222080"/>
            <a:ext cx="2410908" cy="501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8F1A5-5D61-4489-9D89-F5BF1EA5F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535" y="848712"/>
            <a:ext cx="2272545" cy="931490"/>
          </a:xfrm>
          <a:prstGeom prst="rect">
            <a:avLst/>
          </a:prstGeom>
        </p:spPr>
      </p:pic>
      <p:pic>
        <p:nvPicPr>
          <p:cNvPr id="31" name="Picture 2" descr="Babeș–Bolyai Tudományegyetem - LOGO">
            <a:extLst>
              <a:ext uri="{FF2B5EF4-FFF2-40B4-BE49-F238E27FC236}">
                <a16:creationId xmlns:a16="http://schemas.microsoft.com/office/drawing/2014/main" id="{0234AFB0-0B19-4BE8-AD16-4B9CF99EB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35" y="5610784"/>
            <a:ext cx="1107210" cy="383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11E890-2CB0-4EC5-9C33-7B2F1AC584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548" y="6072479"/>
            <a:ext cx="1279862" cy="61982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36AB292-E3F7-477A-9C74-F2192074E7F4}"/>
              </a:ext>
            </a:extLst>
          </p:cNvPr>
          <p:cNvSpPr txBox="1"/>
          <p:nvPr/>
        </p:nvSpPr>
        <p:spPr>
          <a:xfrm>
            <a:off x="243548" y="2979976"/>
            <a:ext cx="28203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. erd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élyi adatviz</a:t>
            </a:r>
            <a:b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mini-</a:t>
            </a:r>
            <a:r>
              <a:rPr lang="en-GB" sz="20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konferencia</a:t>
            </a:r>
            <a:endParaRPr lang="hu-HU" sz="20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2136A-CC04-4C38-BB27-BC7E3FBC0C7D}"/>
              </a:ext>
            </a:extLst>
          </p:cNvPr>
          <p:cNvSpPr/>
          <p:nvPr/>
        </p:nvSpPr>
        <p:spPr>
          <a:xfrm rot="16200000" flipH="1">
            <a:off x="1282575" y="1507339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2E18F5-025A-474F-A1F8-599D4F3E12D8}"/>
              </a:ext>
            </a:extLst>
          </p:cNvPr>
          <p:cNvSpPr/>
          <p:nvPr/>
        </p:nvSpPr>
        <p:spPr>
          <a:xfrm rot="16200000" flipH="1">
            <a:off x="1282575" y="3017141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67F968F-5CA1-4E3E-A8B8-774568BA024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0350" t="69458" r="25228" b="1778"/>
          <a:stretch/>
        </p:blipFill>
        <p:spPr>
          <a:xfrm>
            <a:off x="10145123" y="5023159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20484B5-5ABF-4725-8F4B-09F1C7D0BE0C}"/>
              </a:ext>
            </a:extLst>
          </p:cNvPr>
          <p:cNvSpPr/>
          <p:nvPr/>
        </p:nvSpPr>
        <p:spPr>
          <a:xfrm flipH="1" flipV="1">
            <a:off x="10058038" y="5079155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E6E6E6">
                  <a:alpha val="0"/>
                </a:srgbClr>
              </a:gs>
              <a:gs pos="41000">
                <a:srgbClr val="E6E6E6">
                  <a:alpha val="0"/>
                </a:srgbClr>
              </a:gs>
              <a:gs pos="78000">
                <a:srgbClr val="E6E6E6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64A7CC3-6F05-488E-89F3-9E9F01B50CB6}"/>
              </a:ext>
            </a:extLst>
          </p:cNvPr>
          <p:cNvSpPr/>
          <p:nvPr/>
        </p:nvSpPr>
        <p:spPr>
          <a:xfrm>
            <a:off x="8662614" y="1320246"/>
            <a:ext cx="1482510" cy="527674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3EA83B-EB01-4A0A-9F03-5CEB85A2291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044" y="-607100"/>
            <a:ext cx="9729404" cy="7699201"/>
          </a:xfrm>
          <a:prstGeom prst="parallelogram">
            <a:avLst>
              <a:gd name="adj" fmla="val 24925"/>
            </a:avLst>
          </a:prstGeom>
          <a:ln w="76200">
            <a:solidFill>
              <a:srgbClr val="426790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910DEDD-1A29-475B-9D99-2C0ED4F82EFD}"/>
              </a:ext>
            </a:extLst>
          </p:cNvPr>
          <p:cNvSpPr txBox="1"/>
          <p:nvPr/>
        </p:nvSpPr>
        <p:spPr>
          <a:xfrm rot="17051002">
            <a:off x="8319516" y="3083907"/>
            <a:ext cx="5658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Áldott Ünnepeket Kíván a </a:t>
            </a:r>
            <a:r>
              <a:rPr lang="hu-HU" sz="20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Székelydata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!</a:t>
            </a:r>
            <a:endParaRPr lang="hu-HU" sz="2000" b="1" i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915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5921</TotalTime>
  <Words>196</Words>
  <Application>Microsoft Office PowerPoint</Application>
  <PresentationFormat>Widescreen</PresentationFormat>
  <Paragraphs>44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Bahnschrift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Dénes CSALA</dc:creator>
  <cp:lastModifiedBy>Csala, Denes</cp:lastModifiedBy>
  <cp:revision>106</cp:revision>
  <dcterms:created xsi:type="dcterms:W3CDTF">2018-08-16T05:00:53Z</dcterms:created>
  <dcterms:modified xsi:type="dcterms:W3CDTF">2019-12-29T08:32:35Z</dcterms:modified>
</cp:coreProperties>
</file>

<file path=docProps/thumbnail.jpeg>
</file>